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58" r:id="rId10"/>
    <p:sldId id="262" r:id="rId11"/>
    <p:sldId id="302" r:id="rId12"/>
    <p:sldId id="303" r:id="rId13"/>
    <p:sldId id="304" r:id="rId14"/>
    <p:sldId id="305" r:id="rId15"/>
    <p:sldId id="308" r:id="rId16"/>
    <p:sldId id="309" r:id="rId17"/>
    <p:sldId id="315" r:id="rId18"/>
    <p:sldId id="270" r:id="rId19"/>
    <p:sldId id="264" r:id="rId20"/>
    <p:sldId id="269" r:id="rId21"/>
    <p:sldId id="273" r:id="rId22"/>
    <p:sldId id="263" r:id="rId23"/>
    <p:sldId id="272" r:id="rId24"/>
    <p:sldId id="306" r:id="rId25"/>
    <p:sldId id="310" r:id="rId26"/>
    <p:sldId id="313" r:id="rId27"/>
    <p:sldId id="311" r:id="rId28"/>
    <p:sldId id="312" r:id="rId29"/>
    <p:sldId id="316" r:id="rId30"/>
    <p:sldId id="271" r:id="rId31"/>
    <p:sldId id="275" r:id="rId32"/>
    <p:sldId id="276" r:id="rId33"/>
    <p:sldId id="277" r:id="rId34"/>
    <p:sldId id="279" r:id="rId35"/>
    <p:sldId id="282" r:id="rId36"/>
    <p:sldId id="283" r:id="rId37"/>
    <p:sldId id="284" r:id="rId38"/>
    <p:sldId id="285" r:id="rId39"/>
    <p:sldId id="289" r:id="rId40"/>
    <p:sldId id="288" r:id="rId41"/>
    <p:sldId id="290" r:id="rId42"/>
    <p:sldId id="293" r:id="rId43"/>
    <p:sldId id="291" r:id="rId44"/>
    <p:sldId id="295" r:id="rId45"/>
    <p:sldId id="297" r:id="rId46"/>
    <p:sldId id="274" r:id="rId47"/>
    <p:sldId id="298" r:id="rId48"/>
    <p:sldId id="299" r:id="rId49"/>
    <p:sldId id="300" r:id="rId50"/>
    <p:sldId id="301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slide" Target="slides/slide106.xml"/><Relationship Id="rId115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8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9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0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51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19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5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2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C9BA2-779B-4F6E-8DB7-9482AFF2747E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BFD5F-9F79-45A6-941C-CA37DA179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4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4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81.png"/><Relationship Id="rId4" Type="http://schemas.openxmlformats.org/officeDocument/2006/relationships/image" Target="../media/image70.png"/><Relationship Id="rId9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Maximum </a:t>
            </a:r>
            <a:r>
              <a:rPr lang="en-US" dirty="0" smtClean="0"/>
              <a:t>likelihood &amp; Bayesian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Remember: statistics</a:t>
            </a:r>
            <a:endParaRPr lang="en-US" dirty="0"/>
          </a:p>
        </p:txBody>
      </p:sp>
      <p:sp>
        <p:nvSpPr>
          <p:cNvPr id="4" name="3 Nube"/>
          <p:cNvSpPr/>
          <p:nvPr/>
        </p:nvSpPr>
        <p:spPr>
          <a:xfrm>
            <a:off x="228600" y="1295400"/>
            <a:ext cx="3505200" cy="2819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Flecha derecha"/>
          <p:cNvSpPr/>
          <p:nvPr/>
        </p:nvSpPr>
        <p:spPr>
          <a:xfrm>
            <a:off x="3886200" y="2133600"/>
            <a:ext cx="1689340" cy="685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Flecha curvada hacia la derecha"/>
          <p:cNvSpPr/>
          <p:nvPr/>
        </p:nvSpPr>
        <p:spPr>
          <a:xfrm rot="5400000" flipH="1">
            <a:off x="3226409" y="2693008"/>
            <a:ext cx="2057399" cy="52057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986583" y="5181600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q?</a:t>
            </a:r>
            <a:endParaRPr lang="en-US" sz="6000" b="1" i="1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pic>
        <p:nvPicPr>
          <p:cNvPr id="14338" name="Picture 2" descr="Image result for c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43075"/>
            <a:ext cx="1062038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" t="38077" r="24792" b="45196"/>
          <a:stretch/>
        </p:blipFill>
        <p:spPr bwMode="auto">
          <a:xfrm>
            <a:off x="-10510" y="4191000"/>
            <a:ext cx="5115910" cy="71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CuadroTexto"/>
          <p:cNvSpPr txBox="1"/>
          <p:nvPr/>
        </p:nvSpPr>
        <p:spPr>
          <a:xfrm>
            <a:off x="5791200" y="2297668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 heads out of 50 trials</a:t>
            </a:r>
            <a:endParaRPr lang="en-US" dirty="0"/>
          </a:p>
        </p:txBody>
      </p:sp>
      <p:sp>
        <p:nvSpPr>
          <p:cNvPr id="12" name="5 CuadroTexto"/>
          <p:cNvSpPr txBox="1"/>
          <p:nvPr/>
        </p:nvSpPr>
        <p:spPr>
          <a:xfrm>
            <a:off x="914400" y="2971800"/>
            <a:ext cx="2028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q= </a:t>
            </a:r>
            <a:r>
              <a:rPr lang="en-US" sz="32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fHEAD</a:t>
            </a:r>
            <a:endParaRPr lang="en-US" sz="3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3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628650" y="85936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the Metropolis algorithm at work!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7102775" cy="420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6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the Metropolis algorithm at work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89" y="2226469"/>
            <a:ext cx="5508023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/>
          <a:lstStyle/>
          <a:p>
            <a:r>
              <a:rPr lang="en-US" dirty="0" smtClean="0"/>
              <a:t>Bayesian </a:t>
            </a:r>
            <a:r>
              <a:rPr lang="en-US" dirty="0" err="1" smtClean="0"/>
              <a:t>phylogenetics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9" t="21333" r="25510" b="23723"/>
          <a:stretch/>
        </p:blipFill>
        <p:spPr bwMode="auto">
          <a:xfrm>
            <a:off x="323491" y="1970059"/>
            <a:ext cx="3959525" cy="353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9 Grupo"/>
          <p:cNvGrpSpPr/>
          <p:nvPr/>
        </p:nvGrpSpPr>
        <p:grpSpPr>
          <a:xfrm>
            <a:off x="5317125" y="2449362"/>
            <a:ext cx="628650" cy="628650"/>
            <a:chOff x="2468617" y="1752600"/>
            <a:chExt cx="838200" cy="838200"/>
          </a:xfrm>
        </p:grpSpPr>
        <p:sp>
          <p:nvSpPr>
            <p:cNvPr id="11" name="10 Elipse"/>
            <p:cNvSpPr/>
            <p:nvPr/>
          </p:nvSpPr>
          <p:spPr>
            <a:xfrm>
              <a:off x="2468617" y="1752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11 CuadroTexto"/>
            <p:cNvSpPr txBox="1"/>
            <p:nvPr/>
          </p:nvSpPr>
          <p:spPr>
            <a:xfrm>
              <a:off x="2667000" y="1752600"/>
              <a:ext cx="521939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/>
                <a:t>T</a:t>
              </a:r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5237312" y="4449612"/>
            <a:ext cx="628650" cy="628650"/>
            <a:chOff x="2468617" y="1752600"/>
            <a:chExt cx="838200" cy="838200"/>
          </a:xfrm>
        </p:grpSpPr>
        <p:sp>
          <p:nvSpPr>
            <p:cNvPr id="14" name="13 Elipse"/>
            <p:cNvSpPr/>
            <p:nvPr/>
          </p:nvSpPr>
          <p:spPr>
            <a:xfrm>
              <a:off x="2468617" y="1752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2667000" y="1752600"/>
              <a:ext cx="573235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/>
                <a:t>A</a:t>
              </a:r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7294712" y="2449362"/>
            <a:ext cx="628650" cy="628650"/>
            <a:chOff x="2468617" y="1752600"/>
            <a:chExt cx="838200" cy="838200"/>
          </a:xfrm>
        </p:grpSpPr>
        <p:sp>
          <p:nvSpPr>
            <p:cNvPr id="17" name="16 Elipse"/>
            <p:cNvSpPr/>
            <p:nvPr/>
          </p:nvSpPr>
          <p:spPr>
            <a:xfrm>
              <a:off x="2468617" y="1752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2667000" y="1752600"/>
              <a:ext cx="547587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/>
                <a:t>C</a:t>
              </a:r>
            </a:p>
          </p:txBody>
        </p:sp>
      </p:grpSp>
      <p:grpSp>
        <p:nvGrpSpPr>
          <p:cNvPr id="19" name="18 Grupo"/>
          <p:cNvGrpSpPr/>
          <p:nvPr/>
        </p:nvGrpSpPr>
        <p:grpSpPr>
          <a:xfrm>
            <a:off x="7294712" y="4449612"/>
            <a:ext cx="628650" cy="628650"/>
            <a:chOff x="2468617" y="1752600"/>
            <a:chExt cx="838200" cy="838200"/>
          </a:xfrm>
        </p:grpSpPr>
        <p:sp>
          <p:nvSpPr>
            <p:cNvPr id="20" name="19 Elipse"/>
            <p:cNvSpPr/>
            <p:nvPr/>
          </p:nvSpPr>
          <p:spPr>
            <a:xfrm>
              <a:off x="2468617" y="1752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20 CuadroTexto"/>
            <p:cNvSpPr txBox="1"/>
            <p:nvPr/>
          </p:nvSpPr>
          <p:spPr>
            <a:xfrm>
              <a:off x="2667000" y="1752600"/>
              <a:ext cx="603157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/>
                <a:t>G</a:t>
              </a:r>
            </a:p>
          </p:txBody>
        </p:sp>
      </p:grpSp>
      <p:cxnSp>
        <p:nvCxnSpPr>
          <p:cNvPr id="22" name="21 Conector recto de flecha"/>
          <p:cNvCxnSpPr/>
          <p:nvPr/>
        </p:nvCxnSpPr>
        <p:spPr>
          <a:xfrm>
            <a:off x="6037412" y="2620812"/>
            <a:ext cx="120015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/>
          <p:nvPr/>
        </p:nvCxnSpPr>
        <p:spPr>
          <a:xfrm>
            <a:off x="5923112" y="3020862"/>
            <a:ext cx="1371600" cy="14287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/>
          <p:nvPr/>
        </p:nvCxnSpPr>
        <p:spPr>
          <a:xfrm flipH="1">
            <a:off x="5523062" y="3192312"/>
            <a:ext cx="8586" cy="1143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/>
          <p:nvPr/>
        </p:nvCxnSpPr>
        <p:spPr>
          <a:xfrm flipH="1">
            <a:off x="7686176" y="3192312"/>
            <a:ext cx="8586" cy="1143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/>
          <p:nvPr/>
        </p:nvCxnSpPr>
        <p:spPr>
          <a:xfrm>
            <a:off x="6037412" y="4792512"/>
            <a:ext cx="120015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/>
          <p:nvPr/>
        </p:nvCxnSpPr>
        <p:spPr>
          <a:xfrm flipH="1">
            <a:off x="5923112" y="2963712"/>
            <a:ext cx="1371600" cy="14287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 de flecha"/>
          <p:cNvCxnSpPr/>
          <p:nvPr/>
        </p:nvCxnSpPr>
        <p:spPr>
          <a:xfrm flipH="1">
            <a:off x="5980262" y="2735112"/>
            <a:ext cx="12573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/>
          <p:nvPr/>
        </p:nvCxnSpPr>
        <p:spPr>
          <a:xfrm flipV="1">
            <a:off x="7580462" y="3135162"/>
            <a:ext cx="0" cy="1143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/>
          <p:nvPr/>
        </p:nvCxnSpPr>
        <p:spPr>
          <a:xfrm flipH="1">
            <a:off x="5980262" y="4678212"/>
            <a:ext cx="12573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 flipV="1">
            <a:off x="5637362" y="3192312"/>
            <a:ext cx="0" cy="1143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 de flecha"/>
          <p:cNvCxnSpPr/>
          <p:nvPr/>
        </p:nvCxnSpPr>
        <p:spPr>
          <a:xfrm flipH="1">
            <a:off x="5980262" y="3020862"/>
            <a:ext cx="1371600" cy="142875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/>
          <p:nvPr/>
        </p:nvCxnSpPr>
        <p:spPr>
          <a:xfrm>
            <a:off x="5980262" y="2963712"/>
            <a:ext cx="1371600" cy="142875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33 Forma libre"/>
          <p:cNvSpPr/>
          <p:nvPr/>
        </p:nvSpPr>
        <p:spPr>
          <a:xfrm rot="20166278">
            <a:off x="5062221" y="2065747"/>
            <a:ext cx="674892" cy="496818"/>
          </a:xfrm>
          <a:custGeom>
            <a:avLst/>
            <a:gdLst>
              <a:gd name="connsiteX0" fmla="*/ 804597 w 899856"/>
              <a:gd name="connsiteY0" fmla="*/ 662424 h 662424"/>
              <a:gd name="connsiteX1" fmla="*/ 899190 w 899856"/>
              <a:gd name="connsiteY1" fmla="*/ 489003 h 662424"/>
              <a:gd name="connsiteX2" fmla="*/ 836128 w 899856"/>
              <a:gd name="connsiteY2" fmla="*/ 205224 h 662424"/>
              <a:gd name="connsiteX3" fmla="*/ 646942 w 899856"/>
              <a:gd name="connsiteY3" fmla="*/ 31803 h 662424"/>
              <a:gd name="connsiteX4" fmla="*/ 268569 w 899856"/>
              <a:gd name="connsiteY4" fmla="*/ 16037 h 662424"/>
              <a:gd name="connsiteX5" fmla="*/ 47852 w 899856"/>
              <a:gd name="connsiteY5" fmla="*/ 205224 h 662424"/>
              <a:gd name="connsiteX6" fmla="*/ 555 w 899856"/>
              <a:gd name="connsiteY6" fmla="*/ 457472 h 662424"/>
              <a:gd name="connsiteX7" fmla="*/ 63617 w 899856"/>
              <a:gd name="connsiteY7" fmla="*/ 615127 h 662424"/>
              <a:gd name="connsiteX8" fmla="*/ 142445 w 899856"/>
              <a:gd name="connsiteY8" fmla="*/ 662424 h 6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856" h="662424">
                <a:moveTo>
                  <a:pt x="804597" y="662424"/>
                </a:moveTo>
                <a:cubicBezTo>
                  <a:pt x="849266" y="613813"/>
                  <a:pt x="893935" y="565203"/>
                  <a:pt x="899190" y="489003"/>
                </a:cubicBezTo>
                <a:cubicBezTo>
                  <a:pt x="904445" y="412803"/>
                  <a:pt x="878169" y="281424"/>
                  <a:pt x="836128" y="205224"/>
                </a:cubicBezTo>
                <a:cubicBezTo>
                  <a:pt x="794087" y="129024"/>
                  <a:pt x="741535" y="63334"/>
                  <a:pt x="646942" y="31803"/>
                </a:cubicBezTo>
                <a:cubicBezTo>
                  <a:pt x="552349" y="272"/>
                  <a:pt x="368417" y="-12866"/>
                  <a:pt x="268569" y="16037"/>
                </a:cubicBezTo>
                <a:cubicBezTo>
                  <a:pt x="168721" y="44940"/>
                  <a:pt x="92521" y="131652"/>
                  <a:pt x="47852" y="205224"/>
                </a:cubicBezTo>
                <a:cubicBezTo>
                  <a:pt x="3183" y="278796"/>
                  <a:pt x="-2072" y="389155"/>
                  <a:pt x="555" y="457472"/>
                </a:cubicBezTo>
                <a:cubicBezTo>
                  <a:pt x="3182" y="525789"/>
                  <a:pt x="39969" y="580968"/>
                  <a:pt x="63617" y="615127"/>
                </a:cubicBezTo>
                <a:cubicBezTo>
                  <a:pt x="87265" y="649286"/>
                  <a:pt x="114855" y="655855"/>
                  <a:pt x="142445" y="662424"/>
                </a:cubicBezTo>
              </a:path>
            </a:pathLst>
          </a:cu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34 Forma libre"/>
          <p:cNvSpPr/>
          <p:nvPr/>
        </p:nvSpPr>
        <p:spPr>
          <a:xfrm rot="2905530">
            <a:off x="7633356" y="2183719"/>
            <a:ext cx="674892" cy="496818"/>
          </a:xfrm>
          <a:custGeom>
            <a:avLst/>
            <a:gdLst>
              <a:gd name="connsiteX0" fmla="*/ 804597 w 899856"/>
              <a:gd name="connsiteY0" fmla="*/ 662424 h 662424"/>
              <a:gd name="connsiteX1" fmla="*/ 899190 w 899856"/>
              <a:gd name="connsiteY1" fmla="*/ 489003 h 662424"/>
              <a:gd name="connsiteX2" fmla="*/ 836128 w 899856"/>
              <a:gd name="connsiteY2" fmla="*/ 205224 h 662424"/>
              <a:gd name="connsiteX3" fmla="*/ 646942 w 899856"/>
              <a:gd name="connsiteY3" fmla="*/ 31803 h 662424"/>
              <a:gd name="connsiteX4" fmla="*/ 268569 w 899856"/>
              <a:gd name="connsiteY4" fmla="*/ 16037 h 662424"/>
              <a:gd name="connsiteX5" fmla="*/ 47852 w 899856"/>
              <a:gd name="connsiteY5" fmla="*/ 205224 h 662424"/>
              <a:gd name="connsiteX6" fmla="*/ 555 w 899856"/>
              <a:gd name="connsiteY6" fmla="*/ 457472 h 662424"/>
              <a:gd name="connsiteX7" fmla="*/ 63617 w 899856"/>
              <a:gd name="connsiteY7" fmla="*/ 615127 h 662424"/>
              <a:gd name="connsiteX8" fmla="*/ 142445 w 899856"/>
              <a:gd name="connsiteY8" fmla="*/ 662424 h 6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856" h="662424">
                <a:moveTo>
                  <a:pt x="804597" y="662424"/>
                </a:moveTo>
                <a:cubicBezTo>
                  <a:pt x="849266" y="613813"/>
                  <a:pt x="893935" y="565203"/>
                  <a:pt x="899190" y="489003"/>
                </a:cubicBezTo>
                <a:cubicBezTo>
                  <a:pt x="904445" y="412803"/>
                  <a:pt x="878169" y="281424"/>
                  <a:pt x="836128" y="205224"/>
                </a:cubicBezTo>
                <a:cubicBezTo>
                  <a:pt x="794087" y="129024"/>
                  <a:pt x="741535" y="63334"/>
                  <a:pt x="646942" y="31803"/>
                </a:cubicBezTo>
                <a:cubicBezTo>
                  <a:pt x="552349" y="272"/>
                  <a:pt x="368417" y="-12866"/>
                  <a:pt x="268569" y="16037"/>
                </a:cubicBezTo>
                <a:cubicBezTo>
                  <a:pt x="168721" y="44940"/>
                  <a:pt x="92521" y="131652"/>
                  <a:pt x="47852" y="205224"/>
                </a:cubicBezTo>
                <a:cubicBezTo>
                  <a:pt x="3183" y="278796"/>
                  <a:pt x="-2072" y="389155"/>
                  <a:pt x="555" y="457472"/>
                </a:cubicBezTo>
                <a:cubicBezTo>
                  <a:pt x="3182" y="525789"/>
                  <a:pt x="39969" y="580968"/>
                  <a:pt x="63617" y="615127"/>
                </a:cubicBezTo>
                <a:cubicBezTo>
                  <a:pt x="87265" y="649286"/>
                  <a:pt x="114855" y="655855"/>
                  <a:pt x="142445" y="662424"/>
                </a:cubicBezTo>
              </a:path>
            </a:pathLst>
          </a:cu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35 Forma libre"/>
          <p:cNvSpPr/>
          <p:nvPr/>
        </p:nvSpPr>
        <p:spPr>
          <a:xfrm rot="12939550">
            <a:off x="4918805" y="4945652"/>
            <a:ext cx="674892" cy="496818"/>
          </a:xfrm>
          <a:custGeom>
            <a:avLst/>
            <a:gdLst>
              <a:gd name="connsiteX0" fmla="*/ 804597 w 899856"/>
              <a:gd name="connsiteY0" fmla="*/ 662424 h 662424"/>
              <a:gd name="connsiteX1" fmla="*/ 899190 w 899856"/>
              <a:gd name="connsiteY1" fmla="*/ 489003 h 662424"/>
              <a:gd name="connsiteX2" fmla="*/ 836128 w 899856"/>
              <a:gd name="connsiteY2" fmla="*/ 205224 h 662424"/>
              <a:gd name="connsiteX3" fmla="*/ 646942 w 899856"/>
              <a:gd name="connsiteY3" fmla="*/ 31803 h 662424"/>
              <a:gd name="connsiteX4" fmla="*/ 268569 w 899856"/>
              <a:gd name="connsiteY4" fmla="*/ 16037 h 662424"/>
              <a:gd name="connsiteX5" fmla="*/ 47852 w 899856"/>
              <a:gd name="connsiteY5" fmla="*/ 205224 h 662424"/>
              <a:gd name="connsiteX6" fmla="*/ 555 w 899856"/>
              <a:gd name="connsiteY6" fmla="*/ 457472 h 662424"/>
              <a:gd name="connsiteX7" fmla="*/ 63617 w 899856"/>
              <a:gd name="connsiteY7" fmla="*/ 615127 h 662424"/>
              <a:gd name="connsiteX8" fmla="*/ 142445 w 899856"/>
              <a:gd name="connsiteY8" fmla="*/ 662424 h 6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856" h="662424">
                <a:moveTo>
                  <a:pt x="804597" y="662424"/>
                </a:moveTo>
                <a:cubicBezTo>
                  <a:pt x="849266" y="613813"/>
                  <a:pt x="893935" y="565203"/>
                  <a:pt x="899190" y="489003"/>
                </a:cubicBezTo>
                <a:cubicBezTo>
                  <a:pt x="904445" y="412803"/>
                  <a:pt x="878169" y="281424"/>
                  <a:pt x="836128" y="205224"/>
                </a:cubicBezTo>
                <a:cubicBezTo>
                  <a:pt x="794087" y="129024"/>
                  <a:pt x="741535" y="63334"/>
                  <a:pt x="646942" y="31803"/>
                </a:cubicBezTo>
                <a:cubicBezTo>
                  <a:pt x="552349" y="272"/>
                  <a:pt x="368417" y="-12866"/>
                  <a:pt x="268569" y="16037"/>
                </a:cubicBezTo>
                <a:cubicBezTo>
                  <a:pt x="168721" y="44940"/>
                  <a:pt x="92521" y="131652"/>
                  <a:pt x="47852" y="205224"/>
                </a:cubicBezTo>
                <a:cubicBezTo>
                  <a:pt x="3183" y="278796"/>
                  <a:pt x="-2072" y="389155"/>
                  <a:pt x="555" y="457472"/>
                </a:cubicBezTo>
                <a:cubicBezTo>
                  <a:pt x="3182" y="525789"/>
                  <a:pt x="39969" y="580968"/>
                  <a:pt x="63617" y="615127"/>
                </a:cubicBezTo>
                <a:cubicBezTo>
                  <a:pt x="87265" y="649286"/>
                  <a:pt x="114855" y="655855"/>
                  <a:pt x="142445" y="662424"/>
                </a:cubicBezTo>
              </a:path>
            </a:pathLst>
          </a:cu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36 Forma libre"/>
          <p:cNvSpPr/>
          <p:nvPr/>
        </p:nvSpPr>
        <p:spPr>
          <a:xfrm rot="7688516">
            <a:off x="7696486" y="4868237"/>
            <a:ext cx="674892" cy="496818"/>
          </a:xfrm>
          <a:custGeom>
            <a:avLst/>
            <a:gdLst>
              <a:gd name="connsiteX0" fmla="*/ 804597 w 899856"/>
              <a:gd name="connsiteY0" fmla="*/ 662424 h 662424"/>
              <a:gd name="connsiteX1" fmla="*/ 899190 w 899856"/>
              <a:gd name="connsiteY1" fmla="*/ 489003 h 662424"/>
              <a:gd name="connsiteX2" fmla="*/ 836128 w 899856"/>
              <a:gd name="connsiteY2" fmla="*/ 205224 h 662424"/>
              <a:gd name="connsiteX3" fmla="*/ 646942 w 899856"/>
              <a:gd name="connsiteY3" fmla="*/ 31803 h 662424"/>
              <a:gd name="connsiteX4" fmla="*/ 268569 w 899856"/>
              <a:gd name="connsiteY4" fmla="*/ 16037 h 662424"/>
              <a:gd name="connsiteX5" fmla="*/ 47852 w 899856"/>
              <a:gd name="connsiteY5" fmla="*/ 205224 h 662424"/>
              <a:gd name="connsiteX6" fmla="*/ 555 w 899856"/>
              <a:gd name="connsiteY6" fmla="*/ 457472 h 662424"/>
              <a:gd name="connsiteX7" fmla="*/ 63617 w 899856"/>
              <a:gd name="connsiteY7" fmla="*/ 615127 h 662424"/>
              <a:gd name="connsiteX8" fmla="*/ 142445 w 899856"/>
              <a:gd name="connsiteY8" fmla="*/ 662424 h 6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856" h="662424">
                <a:moveTo>
                  <a:pt x="804597" y="662424"/>
                </a:moveTo>
                <a:cubicBezTo>
                  <a:pt x="849266" y="613813"/>
                  <a:pt x="893935" y="565203"/>
                  <a:pt x="899190" y="489003"/>
                </a:cubicBezTo>
                <a:cubicBezTo>
                  <a:pt x="904445" y="412803"/>
                  <a:pt x="878169" y="281424"/>
                  <a:pt x="836128" y="205224"/>
                </a:cubicBezTo>
                <a:cubicBezTo>
                  <a:pt x="794087" y="129024"/>
                  <a:pt x="741535" y="63334"/>
                  <a:pt x="646942" y="31803"/>
                </a:cubicBezTo>
                <a:cubicBezTo>
                  <a:pt x="552349" y="272"/>
                  <a:pt x="368417" y="-12866"/>
                  <a:pt x="268569" y="16037"/>
                </a:cubicBezTo>
                <a:cubicBezTo>
                  <a:pt x="168721" y="44940"/>
                  <a:pt x="92521" y="131652"/>
                  <a:pt x="47852" y="205224"/>
                </a:cubicBezTo>
                <a:cubicBezTo>
                  <a:pt x="3183" y="278796"/>
                  <a:pt x="-2072" y="389155"/>
                  <a:pt x="555" y="457472"/>
                </a:cubicBezTo>
                <a:cubicBezTo>
                  <a:pt x="3182" y="525789"/>
                  <a:pt x="39969" y="580968"/>
                  <a:pt x="63617" y="615127"/>
                </a:cubicBezTo>
                <a:cubicBezTo>
                  <a:pt x="87265" y="649286"/>
                  <a:pt x="114855" y="655855"/>
                  <a:pt x="142445" y="662424"/>
                </a:cubicBezTo>
              </a:path>
            </a:pathLst>
          </a:cu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37 Conector recto de flecha"/>
          <p:cNvCxnSpPr/>
          <p:nvPr/>
        </p:nvCxnSpPr>
        <p:spPr>
          <a:xfrm>
            <a:off x="3648973" y="2449362"/>
            <a:ext cx="530525" cy="40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CuadroTexto"/>
          <p:cNvSpPr txBox="1"/>
          <p:nvPr/>
        </p:nvSpPr>
        <p:spPr>
          <a:xfrm>
            <a:off x="3946582" y="2849412"/>
            <a:ext cx="11611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Branch length</a:t>
            </a:r>
          </a:p>
        </p:txBody>
      </p:sp>
      <p:sp>
        <p:nvSpPr>
          <p:cNvPr id="40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0" t="18516" r="32415" b="17282"/>
          <a:stretch/>
        </p:blipFill>
        <p:spPr bwMode="auto">
          <a:xfrm>
            <a:off x="1541722" y="1579405"/>
            <a:ext cx="5924441" cy="428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/>
          <a:lstStyle/>
          <a:p>
            <a:r>
              <a:rPr lang="en-US" dirty="0" smtClean="0"/>
              <a:t>Bayesian </a:t>
            </a:r>
            <a:r>
              <a:rPr lang="en-US" dirty="0" err="1" smtClean="0"/>
              <a:t>phylogenetics</a:t>
            </a:r>
            <a:endParaRPr lang="en-U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08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6" t="14490" r="34906" b="7220"/>
          <a:stretch/>
        </p:blipFill>
        <p:spPr bwMode="auto">
          <a:xfrm>
            <a:off x="2393831" y="2025004"/>
            <a:ext cx="4231257" cy="397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/>
          <a:lstStyle/>
          <a:p>
            <a:r>
              <a:rPr lang="en-US" dirty="0" smtClean="0"/>
              <a:t>Bayesian </a:t>
            </a:r>
            <a:r>
              <a:rPr lang="en-US" dirty="0" err="1" smtClean="0"/>
              <a:t>phylogenetics</a:t>
            </a:r>
            <a:endParaRPr lang="en-U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3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26365" r="25283" b="36402"/>
          <a:stretch/>
        </p:blipFill>
        <p:spPr bwMode="auto">
          <a:xfrm>
            <a:off x="427007" y="2159231"/>
            <a:ext cx="8395158" cy="269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/>
          <a:lstStyle/>
          <a:p>
            <a:r>
              <a:rPr lang="en-US" dirty="0" smtClean="0"/>
              <a:t>Bayesian </a:t>
            </a:r>
            <a:r>
              <a:rPr lang="en-US" dirty="0" err="1" smtClean="0"/>
              <a:t>phylogenetics</a:t>
            </a:r>
            <a:endParaRPr lang="en-U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7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Bayesian </a:t>
            </a:r>
            <a:r>
              <a:rPr lang="en-US" dirty="0" err="1" smtClean="0"/>
              <a:t>phylogenetics</a:t>
            </a:r>
            <a:r>
              <a:rPr lang="en-US" dirty="0" smtClean="0"/>
              <a:t>: how to summarize results? From a tree point of view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0" t="18516" r="32415" b="17282"/>
          <a:stretch/>
        </p:blipFill>
        <p:spPr bwMode="auto">
          <a:xfrm>
            <a:off x="674768" y="1982996"/>
            <a:ext cx="4454192" cy="322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Llamada rectangular redondeada"/>
          <p:cNvSpPr/>
          <p:nvPr/>
        </p:nvSpPr>
        <p:spPr>
          <a:xfrm>
            <a:off x="3778369" y="1982996"/>
            <a:ext cx="2950235" cy="789319"/>
          </a:xfrm>
          <a:prstGeom prst="wedgeRoundRectCallout">
            <a:avLst>
              <a:gd name="adj1" fmla="val -66572"/>
              <a:gd name="adj2" fmla="val 30996"/>
              <a:gd name="adj3" fmla="val 16667"/>
            </a:avLst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 showing the largest posterior probability</a:t>
            </a:r>
          </a:p>
        </p:txBody>
      </p:sp>
      <p:sp>
        <p:nvSpPr>
          <p:cNvPr id="8" name="7 Rectángulo"/>
          <p:cNvSpPr/>
          <p:nvPr/>
        </p:nvSpPr>
        <p:spPr>
          <a:xfrm>
            <a:off x="4947900" y="2830279"/>
            <a:ext cx="42226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P(</a:t>
            </a:r>
            <a:r>
              <a:rPr lang="en-US" sz="2100" dirty="0" err="1"/>
              <a:t>Ti|D</a:t>
            </a:r>
            <a:r>
              <a:rPr lang="en-US" sz="2100" dirty="0"/>
              <a:t>)= (0</a:t>
            </a:r>
            <a:r>
              <a:rPr lang="en-US" sz="2100" i="1" dirty="0"/>
              <a:t>.</a:t>
            </a:r>
            <a:r>
              <a:rPr lang="en-US" sz="2100" dirty="0"/>
              <a:t>35</a:t>
            </a:r>
            <a:r>
              <a:rPr lang="en-US" sz="2100" i="1" dirty="0"/>
              <a:t>, </a:t>
            </a:r>
            <a:r>
              <a:rPr lang="en-US" sz="2100" dirty="0"/>
              <a:t>0</a:t>
            </a:r>
            <a:r>
              <a:rPr lang="en-US" sz="2100" i="1" dirty="0"/>
              <a:t>.</a:t>
            </a:r>
            <a:r>
              <a:rPr lang="en-US" sz="2100" dirty="0"/>
              <a:t>25</a:t>
            </a:r>
            <a:r>
              <a:rPr lang="en-US" sz="2100" i="1" dirty="0"/>
              <a:t>, </a:t>
            </a:r>
            <a:r>
              <a:rPr lang="en-US" sz="2100" dirty="0"/>
              <a:t>0</a:t>
            </a:r>
            <a:r>
              <a:rPr lang="en-US" sz="2100" i="1" dirty="0"/>
              <a:t>.</a:t>
            </a:r>
            <a:r>
              <a:rPr lang="en-US" sz="2100" dirty="0"/>
              <a:t>20</a:t>
            </a:r>
            <a:r>
              <a:rPr lang="en-US" sz="2100" i="1" dirty="0"/>
              <a:t>, </a:t>
            </a:r>
            <a:r>
              <a:rPr lang="en-US" sz="2100" dirty="0"/>
              <a:t>0</a:t>
            </a:r>
            <a:r>
              <a:rPr lang="en-US" sz="2100" i="1" dirty="0"/>
              <a:t>.</a:t>
            </a:r>
            <a:r>
              <a:rPr lang="en-US" sz="2100" dirty="0"/>
              <a:t>15</a:t>
            </a:r>
            <a:r>
              <a:rPr lang="en-US" sz="2100" i="1" dirty="0"/>
              <a:t>, </a:t>
            </a:r>
            <a:r>
              <a:rPr lang="en-US" sz="2100" dirty="0"/>
              <a:t>0</a:t>
            </a:r>
            <a:r>
              <a:rPr lang="en-US" sz="2100" i="1" dirty="0"/>
              <a:t>.</a:t>
            </a:r>
            <a:r>
              <a:rPr lang="en-US" sz="2100" dirty="0"/>
              <a:t>03)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4721925" y="3374688"/>
            <a:ext cx="4232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CDF= (0</a:t>
            </a:r>
            <a:r>
              <a:rPr lang="en-US" sz="2400" i="1" dirty="0"/>
              <a:t>.</a:t>
            </a:r>
            <a:r>
              <a:rPr lang="en-US" sz="2400" dirty="0"/>
              <a:t>35</a:t>
            </a:r>
            <a:r>
              <a:rPr lang="en-US" sz="2400" i="1" dirty="0"/>
              <a:t>, </a:t>
            </a:r>
            <a:r>
              <a:rPr lang="en-US" sz="2400" dirty="0"/>
              <a:t>0</a:t>
            </a:r>
            <a:r>
              <a:rPr lang="en-US" sz="2400" i="1" dirty="0"/>
              <a:t>.</a:t>
            </a:r>
            <a:r>
              <a:rPr lang="en-US" sz="2400" dirty="0"/>
              <a:t>6</a:t>
            </a:r>
            <a:r>
              <a:rPr lang="en-US" sz="2400" i="1" dirty="0"/>
              <a:t>, </a:t>
            </a:r>
            <a:r>
              <a:rPr lang="en-US" sz="2400" dirty="0"/>
              <a:t>0</a:t>
            </a:r>
            <a:r>
              <a:rPr lang="en-US" sz="2400" i="1" dirty="0"/>
              <a:t>.</a:t>
            </a:r>
            <a:r>
              <a:rPr lang="en-US" sz="2400" dirty="0"/>
              <a:t>80</a:t>
            </a:r>
            <a:r>
              <a:rPr lang="en-US" sz="2400" i="1" dirty="0"/>
              <a:t>, </a:t>
            </a:r>
            <a:r>
              <a:rPr lang="en-US" sz="2400" dirty="0"/>
              <a:t>0</a:t>
            </a:r>
            <a:r>
              <a:rPr lang="en-US" sz="2400" i="1" dirty="0"/>
              <a:t>.</a:t>
            </a:r>
            <a:r>
              <a:rPr lang="en-US" sz="2400" dirty="0"/>
              <a:t>95</a:t>
            </a:r>
            <a:r>
              <a:rPr lang="en-US" sz="2400" i="1" dirty="0"/>
              <a:t>, </a:t>
            </a:r>
            <a:r>
              <a:rPr lang="en-US" sz="2400" dirty="0"/>
              <a:t>0</a:t>
            </a:r>
            <a:r>
              <a:rPr lang="en-US" sz="2400" i="1" dirty="0"/>
              <a:t>.</a:t>
            </a:r>
            <a:r>
              <a:rPr lang="en-US" sz="2400" dirty="0"/>
              <a:t>98)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5564038" y="3374688"/>
            <a:ext cx="2497347" cy="4385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11 CuadroTexto"/>
          <p:cNvSpPr txBox="1"/>
          <p:nvPr/>
        </p:nvSpPr>
        <p:spPr>
          <a:xfrm>
            <a:off x="4684138" y="3859241"/>
            <a:ext cx="458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“Trees corresponding to 95% Credible Interval”</a:t>
            </a:r>
          </a:p>
        </p:txBody>
      </p:sp>
    </p:spTree>
    <p:extLst>
      <p:ext uri="{BB962C8B-B14F-4D97-AF65-F5344CB8AC3E}">
        <p14:creationId xmlns:p14="http://schemas.microsoft.com/office/powerpoint/2010/main" val="213509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Bayesian </a:t>
            </a:r>
            <a:r>
              <a:rPr lang="en-US" dirty="0" err="1" smtClean="0"/>
              <a:t>phylogenetics</a:t>
            </a:r>
            <a:r>
              <a:rPr lang="en-US" dirty="0" smtClean="0"/>
              <a:t>: how to summarize results? From a branch point of view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3" t="18516" r="49874" b="59567"/>
          <a:stretch/>
        </p:blipFill>
        <p:spPr bwMode="auto">
          <a:xfrm>
            <a:off x="2147978" y="2438400"/>
            <a:ext cx="3066690" cy="271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>
            <a:off x="4075982" y="3885122"/>
            <a:ext cx="808726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994692" y="3200643"/>
            <a:ext cx="400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Branch length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Mean, median, mode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95% Credible interval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often this branch is retrieved?</a:t>
            </a:r>
          </a:p>
        </p:txBody>
      </p:sp>
    </p:spTree>
    <p:extLst>
      <p:ext uri="{BB962C8B-B14F-4D97-AF65-F5344CB8AC3E}">
        <p14:creationId xmlns:p14="http://schemas.microsoft.com/office/powerpoint/2010/main" val="291474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Remember: statistics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t="14346" r="22311" b="8045"/>
          <a:stretch/>
        </p:blipFill>
        <p:spPr bwMode="auto">
          <a:xfrm>
            <a:off x="3124200" y="3619500"/>
            <a:ext cx="2621857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Nube"/>
          <p:cNvSpPr/>
          <p:nvPr/>
        </p:nvSpPr>
        <p:spPr>
          <a:xfrm>
            <a:off x="228600" y="1295400"/>
            <a:ext cx="3505200" cy="2819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Flecha derecha"/>
          <p:cNvSpPr/>
          <p:nvPr/>
        </p:nvSpPr>
        <p:spPr>
          <a:xfrm>
            <a:off x="3886200" y="2133600"/>
            <a:ext cx="1689340" cy="685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Flecha curvada hacia la derecha"/>
          <p:cNvSpPr/>
          <p:nvPr/>
        </p:nvSpPr>
        <p:spPr>
          <a:xfrm rot="5400000" flipH="1">
            <a:off x="3226409" y="2693008"/>
            <a:ext cx="2057399" cy="52057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986583" y="5181600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q?</a:t>
            </a:r>
            <a:endParaRPr lang="en-US" sz="6000" b="1" i="1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pic>
        <p:nvPicPr>
          <p:cNvPr id="14338" name="Picture 2" descr="Image result for c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43075"/>
            <a:ext cx="1062038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791200" y="2297668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 heads out of 50 trials</a:t>
            </a:r>
            <a:endParaRPr lang="en-US" dirty="0"/>
          </a:p>
        </p:txBody>
      </p:sp>
      <p:sp>
        <p:nvSpPr>
          <p:cNvPr id="11" name="5 CuadroTexto"/>
          <p:cNvSpPr txBox="1"/>
          <p:nvPr/>
        </p:nvSpPr>
        <p:spPr>
          <a:xfrm>
            <a:off x="914400" y="2971800"/>
            <a:ext cx="2028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q= </a:t>
            </a:r>
            <a:r>
              <a:rPr lang="en-US" sz="32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fHEAD</a:t>
            </a:r>
            <a:endParaRPr lang="en-US" sz="3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99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Remember: statistics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t="14346" r="22311" b="8045"/>
          <a:stretch/>
        </p:blipFill>
        <p:spPr bwMode="auto">
          <a:xfrm>
            <a:off x="1371599" y="2133601"/>
            <a:ext cx="6438717" cy="411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330389" y="1744916"/>
            <a:ext cx="0" cy="381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40777" y="1417638"/>
            <a:ext cx="175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likely value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048000" y="22098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57600" y="21336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48000" y="21336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10000" y="2069068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Values covering 95% of the likely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Remember: statistics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676400"/>
            <a:ext cx="818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recover the most likely value of the parameter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 that produced the data?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" t="38077" r="24792" b="45196"/>
          <a:stretch/>
        </p:blipFill>
        <p:spPr bwMode="auto">
          <a:xfrm>
            <a:off x="751490" y="2133600"/>
            <a:ext cx="5115910" cy="71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9419" y="2886362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</a:t>
            </a:r>
            <a:r>
              <a:rPr lang="en-US" dirty="0" smtClean="0"/>
              <a:t> = 9</a:t>
            </a:r>
          </a:p>
          <a:p>
            <a:r>
              <a:rPr lang="en-US" i="1" dirty="0" smtClean="0"/>
              <a:t>n</a:t>
            </a:r>
            <a:r>
              <a:rPr lang="en-US" dirty="0" smtClean="0"/>
              <a:t> = 50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5161" y="3764969"/>
                <a:ext cx="4924810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) + (n-h)*log(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61" y="3764969"/>
                <a:ext cx="4924810" cy="312650"/>
              </a:xfrm>
              <a:prstGeom prst="rect">
                <a:avLst/>
              </a:prstGeom>
              <a:blipFill>
                <a:blip r:embed="rId3"/>
                <a:stretch>
                  <a:fillRect l="-2228" t="-17647" r="-2351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9347" y="4249970"/>
                <a:ext cx="4202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) + (n-h)*log(1-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47" y="4249970"/>
                <a:ext cx="4202882" cy="276999"/>
              </a:xfrm>
              <a:prstGeom prst="rect">
                <a:avLst/>
              </a:prstGeom>
              <a:blipFill>
                <a:blip r:embed="rId4"/>
                <a:stretch>
                  <a:fillRect l="-2032" t="-28261" r="-290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14400" y="4630969"/>
                <a:ext cx="2110330" cy="620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630969"/>
                <a:ext cx="2110330" cy="620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14400" y="5365169"/>
                <a:ext cx="2110330" cy="620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=0;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365169"/>
                <a:ext cx="2110330" cy="620554"/>
              </a:xfrm>
              <a:prstGeom prst="rect">
                <a:avLst/>
              </a:prstGeom>
              <a:blipFill>
                <a:blip r:embed="rId6"/>
                <a:stretch>
                  <a:fillRect t="-980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2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Remember: statistics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676400"/>
            <a:ext cx="818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recover the most likely value of the parameter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 that produced the data?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85800" y="2286000"/>
                <a:ext cx="2110330" cy="818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286000"/>
                <a:ext cx="2110330" cy="8180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9600" y="3505200"/>
            <a:ext cx="462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Newton-Raphson method for finding maximum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8125" t="42422" r="67500" b="42245"/>
          <a:stretch/>
        </p:blipFill>
        <p:spPr>
          <a:xfrm>
            <a:off x="609600" y="4038600"/>
            <a:ext cx="4621843" cy="15406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4583" t="14667" r="63750" b="17333"/>
          <a:stretch/>
        </p:blipFill>
        <p:spPr>
          <a:xfrm>
            <a:off x="5334000" y="2277208"/>
            <a:ext cx="3505200" cy="34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3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Remember: Character based methods</a:t>
            </a:r>
            <a:endParaRPr lang="en-US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51752"/>
              </p:ext>
            </p:extLst>
          </p:nvPr>
        </p:nvGraphicFramePr>
        <p:xfrm>
          <a:off x="685800" y="1752601"/>
          <a:ext cx="1986305" cy="19176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2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2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26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063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 Black" panose="020B0A04020102020204" pitchFamily="34" charset="0"/>
                        </a:rPr>
                        <a:t>OTU</a:t>
                      </a:r>
                      <a:endParaRPr lang="en-US" sz="1000" b="1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 Black" panose="020B0A04020102020204" pitchFamily="34" charset="0"/>
                        </a:rPr>
                        <a:t>1</a:t>
                      </a:r>
                      <a:endParaRPr lang="en-US" sz="1000" b="1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baseline="0" dirty="0" smtClean="0">
                          <a:latin typeface="Arial Black" panose="020B0A04020102020204" pitchFamily="34" charset="0"/>
                        </a:rPr>
                        <a:t>2</a:t>
                      </a:r>
                      <a:endParaRPr lang="en-US" sz="1000" b="1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 Black" panose="020B0A04020102020204" pitchFamily="34" charset="0"/>
                        </a:rPr>
                        <a:t>3</a:t>
                      </a:r>
                      <a:endParaRPr lang="en-US" sz="1000" b="1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 Black" panose="020B0A04020102020204" pitchFamily="34" charset="0"/>
                        </a:rPr>
                        <a:t>4</a:t>
                      </a:r>
                      <a:endParaRPr lang="en-US" sz="1000" b="1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 Black" panose="020B0A04020102020204" pitchFamily="34" charset="0"/>
                        </a:rPr>
                        <a:t>5</a:t>
                      </a:r>
                      <a:endParaRPr lang="en-US" sz="1000" b="1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 Black" panose="020B0A04020102020204" pitchFamily="34" charset="0"/>
                        </a:rPr>
                        <a:t>6</a:t>
                      </a:r>
                      <a:endParaRPr lang="en-US" sz="1000" b="1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09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 Black" panose="020B0A04020102020204" pitchFamily="34" charset="0"/>
                        </a:rPr>
                        <a:t>a</a:t>
                      </a:r>
                      <a:endParaRPr lang="en-US" sz="1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A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T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A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T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A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C</a:t>
                      </a:r>
                      <a:endParaRPr lang="en-US" sz="1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09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 Black" panose="020B0A04020102020204" pitchFamily="34" charset="0"/>
                        </a:rPr>
                        <a:t>b</a:t>
                      </a:r>
                      <a:endParaRPr lang="en-US" sz="1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A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T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C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T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A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C</a:t>
                      </a:r>
                      <a:endParaRPr lang="en-US" sz="1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09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 Black" panose="020B0A04020102020204" pitchFamily="34" charset="0"/>
                        </a:rPr>
                        <a:t>c</a:t>
                      </a:r>
                      <a:endParaRPr lang="en-US" sz="1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G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T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C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G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A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C</a:t>
                      </a:r>
                      <a:endParaRPr lang="en-US" sz="1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09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 Black" panose="020B0A04020102020204" pitchFamily="34" charset="0"/>
                        </a:rPr>
                        <a:t>d</a:t>
                      </a:r>
                      <a:endParaRPr lang="en-US" sz="10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T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T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C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G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T</a:t>
                      </a:r>
                      <a:endParaRPr lang="en-US" sz="1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dirty="0" smtClean="0"/>
                        <a:t>C</a:t>
                      </a:r>
                      <a:endParaRPr lang="en-US" sz="1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5 Flecha derecha"/>
          <p:cNvSpPr/>
          <p:nvPr/>
        </p:nvSpPr>
        <p:spPr>
          <a:xfrm>
            <a:off x="2743200" y="2590801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CuadroTexto"/>
          <p:cNvSpPr txBox="1"/>
          <p:nvPr/>
        </p:nvSpPr>
        <p:spPr>
          <a:xfrm>
            <a:off x="6941185" y="199130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8 CuadroTexto"/>
          <p:cNvSpPr txBox="1"/>
          <p:nvPr/>
        </p:nvSpPr>
        <p:spPr>
          <a:xfrm>
            <a:off x="8227906" y="200219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7160259" y="345077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7855585" y="30596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3" name="12 Conector recto"/>
          <p:cNvCxnSpPr/>
          <p:nvPr/>
        </p:nvCxnSpPr>
        <p:spPr>
          <a:xfrm>
            <a:off x="7236459" y="2350533"/>
            <a:ext cx="282450" cy="392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>
            <a:stCxn id="9" idx="2"/>
          </p:cNvCxnSpPr>
          <p:nvPr/>
        </p:nvCxnSpPr>
        <p:spPr>
          <a:xfrm flipH="1">
            <a:off x="7518909" y="2371522"/>
            <a:ext cx="862244" cy="371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"/>
          <p:cNvCxnSpPr/>
          <p:nvPr/>
        </p:nvCxnSpPr>
        <p:spPr>
          <a:xfrm flipH="1">
            <a:off x="7379333" y="2743201"/>
            <a:ext cx="139576" cy="685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>
            <a:endCxn id="11" idx="1"/>
          </p:cNvCxnSpPr>
          <p:nvPr/>
        </p:nvCxnSpPr>
        <p:spPr>
          <a:xfrm>
            <a:off x="7449121" y="3086101"/>
            <a:ext cx="406464" cy="1582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Flecha derecha"/>
          <p:cNvSpPr/>
          <p:nvPr/>
        </p:nvSpPr>
        <p:spPr>
          <a:xfrm>
            <a:off x="6245859" y="2590801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26 Grupo"/>
          <p:cNvGrpSpPr/>
          <p:nvPr/>
        </p:nvGrpSpPr>
        <p:grpSpPr>
          <a:xfrm>
            <a:off x="6629400" y="4114801"/>
            <a:ext cx="2286000" cy="1524000"/>
            <a:chOff x="6629400" y="4572000"/>
            <a:chExt cx="2286000" cy="1524000"/>
          </a:xfrm>
        </p:grpSpPr>
        <p:sp>
          <p:nvSpPr>
            <p:cNvPr id="24" name="23 Llamada de flecha hacia arriba"/>
            <p:cNvSpPr/>
            <p:nvPr/>
          </p:nvSpPr>
          <p:spPr>
            <a:xfrm>
              <a:off x="6629400" y="4572000"/>
              <a:ext cx="2286000" cy="1524000"/>
            </a:xfrm>
            <a:prstGeom prst="upArrow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6629400" y="5257800"/>
              <a:ext cx="22072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How do you build the tree</a:t>
              </a:r>
              <a:endParaRPr lang="en-US" dirty="0"/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118" y="2168782"/>
            <a:ext cx="2381882" cy="133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27 Grupo"/>
          <p:cNvGrpSpPr/>
          <p:nvPr/>
        </p:nvGrpSpPr>
        <p:grpSpPr>
          <a:xfrm>
            <a:off x="3657600" y="4114800"/>
            <a:ext cx="2286000" cy="1981200"/>
            <a:chOff x="6629400" y="4572000"/>
            <a:chExt cx="2286000" cy="1609130"/>
          </a:xfrm>
        </p:grpSpPr>
        <p:sp>
          <p:nvSpPr>
            <p:cNvPr id="29" name="28 Llamada de flecha hacia arriba"/>
            <p:cNvSpPr/>
            <p:nvPr/>
          </p:nvSpPr>
          <p:spPr>
            <a:xfrm>
              <a:off x="6629400" y="4572000"/>
              <a:ext cx="2286000" cy="1524000"/>
            </a:xfrm>
            <a:prstGeom prst="upArrow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6629400" y="5257800"/>
              <a:ext cx="22072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Model that explains how data is generated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45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Remember: a model of evolution</a:t>
            </a:r>
            <a:endParaRPr lang="en-US" dirty="0"/>
          </a:p>
        </p:txBody>
      </p:sp>
      <p:grpSp>
        <p:nvGrpSpPr>
          <p:cNvPr id="7" name="6 Grupo"/>
          <p:cNvGrpSpPr/>
          <p:nvPr/>
        </p:nvGrpSpPr>
        <p:grpSpPr>
          <a:xfrm>
            <a:off x="868417" y="1905000"/>
            <a:ext cx="838200" cy="838200"/>
            <a:chOff x="2468617" y="1752600"/>
            <a:chExt cx="838200" cy="838200"/>
          </a:xfrm>
        </p:grpSpPr>
        <p:sp>
          <p:nvSpPr>
            <p:cNvPr id="4" name="3 Elipse"/>
            <p:cNvSpPr/>
            <p:nvPr/>
          </p:nvSpPr>
          <p:spPr>
            <a:xfrm>
              <a:off x="2468617" y="1752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2667000" y="1752600"/>
              <a:ext cx="4603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T</a:t>
              </a:r>
              <a:endParaRPr lang="en-US" sz="4400" dirty="0"/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762000" y="4572000"/>
            <a:ext cx="838200" cy="838200"/>
            <a:chOff x="2468617" y="1752600"/>
            <a:chExt cx="838200" cy="838200"/>
          </a:xfrm>
        </p:grpSpPr>
        <p:sp>
          <p:nvSpPr>
            <p:cNvPr id="10" name="9 Elipse"/>
            <p:cNvSpPr/>
            <p:nvPr/>
          </p:nvSpPr>
          <p:spPr>
            <a:xfrm>
              <a:off x="2468617" y="1752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2667000" y="1752600"/>
              <a:ext cx="5116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12" name="11 Grupo"/>
          <p:cNvGrpSpPr/>
          <p:nvPr/>
        </p:nvGrpSpPr>
        <p:grpSpPr>
          <a:xfrm>
            <a:off x="3505200" y="1905000"/>
            <a:ext cx="838200" cy="838200"/>
            <a:chOff x="2468617" y="1752600"/>
            <a:chExt cx="838200" cy="838200"/>
          </a:xfrm>
        </p:grpSpPr>
        <p:sp>
          <p:nvSpPr>
            <p:cNvPr id="13" name="12 Elipse"/>
            <p:cNvSpPr/>
            <p:nvPr/>
          </p:nvSpPr>
          <p:spPr>
            <a:xfrm>
              <a:off x="2468617" y="1752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13 CuadroTexto"/>
            <p:cNvSpPr txBox="1"/>
            <p:nvPr/>
          </p:nvSpPr>
          <p:spPr>
            <a:xfrm>
              <a:off x="2667000" y="1752600"/>
              <a:ext cx="4860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C</a:t>
              </a:r>
              <a:endParaRPr lang="en-US" sz="4400" dirty="0"/>
            </a:p>
          </p:txBody>
        </p:sp>
      </p:grpSp>
      <p:grpSp>
        <p:nvGrpSpPr>
          <p:cNvPr id="15" name="14 Grupo"/>
          <p:cNvGrpSpPr/>
          <p:nvPr/>
        </p:nvGrpSpPr>
        <p:grpSpPr>
          <a:xfrm>
            <a:off x="3505200" y="4572000"/>
            <a:ext cx="838200" cy="838200"/>
            <a:chOff x="2468617" y="1752600"/>
            <a:chExt cx="838200" cy="838200"/>
          </a:xfrm>
        </p:grpSpPr>
        <p:sp>
          <p:nvSpPr>
            <p:cNvPr id="16" name="15 Elipse"/>
            <p:cNvSpPr/>
            <p:nvPr/>
          </p:nvSpPr>
          <p:spPr>
            <a:xfrm>
              <a:off x="2468617" y="1752600"/>
              <a:ext cx="8382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16 CuadroTexto"/>
            <p:cNvSpPr txBox="1"/>
            <p:nvPr/>
          </p:nvSpPr>
          <p:spPr>
            <a:xfrm>
              <a:off x="2667000" y="1752600"/>
              <a:ext cx="5405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G</a:t>
              </a:r>
              <a:endParaRPr lang="en-US" sz="4400" dirty="0"/>
            </a:p>
          </p:txBody>
        </p:sp>
      </p:grpSp>
      <p:cxnSp>
        <p:nvCxnSpPr>
          <p:cNvPr id="18" name="17 Conector recto de flecha"/>
          <p:cNvCxnSpPr/>
          <p:nvPr/>
        </p:nvCxnSpPr>
        <p:spPr>
          <a:xfrm>
            <a:off x="1828800" y="2133600"/>
            <a:ext cx="1600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/>
          <p:nvPr/>
        </p:nvCxnSpPr>
        <p:spPr>
          <a:xfrm>
            <a:off x="1676400" y="2667000"/>
            <a:ext cx="1828800" cy="1905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/>
          <p:nvPr/>
        </p:nvCxnSpPr>
        <p:spPr>
          <a:xfrm flipH="1">
            <a:off x="1143000" y="2895600"/>
            <a:ext cx="11448" cy="1524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 de flecha"/>
          <p:cNvCxnSpPr/>
          <p:nvPr/>
        </p:nvCxnSpPr>
        <p:spPr>
          <a:xfrm flipH="1">
            <a:off x="4027152" y="2895600"/>
            <a:ext cx="11448" cy="1524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/>
          <p:nvPr/>
        </p:nvCxnSpPr>
        <p:spPr>
          <a:xfrm>
            <a:off x="1828800" y="5029200"/>
            <a:ext cx="1600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 de flecha"/>
          <p:cNvCxnSpPr/>
          <p:nvPr/>
        </p:nvCxnSpPr>
        <p:spPr>
          <a:xfrm flipH="1">
            <a:off x="1676400" y="2590800"/>
            <a:ext cx="1828800" cy="1905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recto de flecha"/>
          <p:cNvCxnSpPr/>
          <p:nvPr/>
        </p:nvCxnSpPr>
        <p:spPr>
          <a:xfrm flipH="1">
            <a:off x="1752600" y="2286000"/>
            <a:ext cx="1676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Conector recto de flecha"/>
          <p:cNvCxnSpPr/>
          <p:nvPr/>
        </p:nvCxnSpPr>
        <p:spPr>
          <a:xfrm flipV="1">
            <a:off x="3886200" y="2819400"/>
            <a:ext cx="0" cy="1524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 de flecha"/>
          <p:cNvCxnSpPr/>
          <p:nvPr/>
        </p:nvCxnSpPr>
        <p:spPr>
          <a:xfrm flipH="1">
            <a:off x="1752600" y="4876800"/>
            <a:ext cx="1676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 de flecha"/>
          <p:cNvCxnSpPr/>
          <p:nvPr/>
        </p:nvCxnSpPr>
        <p:spPr>
          <a:xfrm flipV="1">
            <a:off x="1295400" y="2895600"/>
            <a:ext cx="0" cy="1524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 de flecha"/>
          <p:cNvCxnSpPr/>
          <p:nvPr/>
        </p:nvCxnSpPr>
        <p:spPr>
          <a:xfrm flipH="1">
            <a:off x="1752600" y="2667000"/>
            <a:ext cx="1828800" cy="19050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 de flecha"/>
          <p:cNvCxnSpPr/>
          <p:nvPr/>
        </p:nvCxnSpPr>
        <p:spPr>
          <a:xfrm>
            <a:off x="1752600" y="2590800"/>
            <a:ext cx="1828800" cy="190500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58 Forma libre"/>
          <p:cNvSpPr/>
          <p:nvPr/>
        </p:nvSpPr>
        <p:spPr>
          <a:xfrm rot="20166278">
            <a:off x="528545" y="1393513"/>
            <a:ext cx="899856" cy="662424"/>
          </a:xfrm>
          <a:custGeom>
            <a:avLst/>
            <a:gdLst>
              <a:gd name="connsiteX0" fmla="*/ 804597 w 899856"/>
              <a:gd name="connsiteY0" fmla="*/ 662424 h 662424"/>
              <a:gd name="connsiteX1" fmla="*/ 899190 w 899856"/>
              <a:gd name="connsiteY1" fmla="*/ 489003 h 662424"/>
              <a:gd name="connsiteX2" fmla="*/ 836128 w 899856"/>
              <a:gd name="connsiteY2" fmla="*/ 205224 h 662424"/>
              <a:gd name="connsiteX3" fmla="*/ 646942 w 899856"/>
              <a:gd name="connsiteY3" fmla="*/ 31803 h 662424"/>
              <a:gd name="connsiteX4" fmla="*/ 268569 w 899856"/>
              <a:gd name="connsiteY4" fmla="*/ 16037 h 662424"/>
              <a:gd name="connsiteX5" fmla="*/ 47852 w 899856"/>
              <a:gd name="connsiteY5" fmla="*/ 205224 h 662424"/>
              <a:gd name="connsiteX6" fmla="*/ 555 w 899856"/>
              <a:gd name="connsiteY6" fmla="*/ 457472 h 662424"/>
              <a:gd name="connsiteX7" fmla="*/ 63617 w 899856"/>
              <a:gd name="connsiteY7" fmla="*/ 615127 h 662424"/>
              <a:gd name="connsiteX8" fmla="*/ 142445 w 899856"/>
              <a:gd name="connsiteY8" fmla="*/ 662424 h 6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856" h="662424">
                <a:moveTo>
                  <a:pt x="804597" y="662424"/>
                </a:moveTo>
                <a:cubicBezTo>
                  <a:pt x="849266" y="613813"/>
                  <a:pt x="893935" y="565203"/>
                  <a:pt x="899190" y="489003"/>
                </a:cubicBezTo>
                <a:cubicBezTo>
                  <a:pt x="904445" y="412803"/>
                  <a:pt x="878169" y="281424"/>
                  <a:pt x="836128" y="205224"/>
                </a:cubicBezTo>
                <a:cubicBezTo>
                  <a:pt x="794087" y="129024"/>
                  <a:pt x="741535" y="63334"/>
                  <a:pt x="646942" y="31803"/>
                </a:cubicBezTo>
                <a:cubicBezTo>
                  <a:pt x="552349" y="272"/>
                  <a:pt x="368417" y="-12866"/>
                  <a:pt x="268569" y="16037"/>
                </a:cubicBezTo>
                <a:cubicBezTo>
                  <a:pt x="168721" y="44940"/>
                  <a:pt x="92521" y="131652"/>
                  <a:pt x="47852" y="205224"/>
                </a:cubicBezTo>
                <a:cubicBezTo>
                  <a:pt x="3183" y="278796"/>
                  <a:pt x="-2072" y="389155"/>
                  <a:pt x="555" y="457472"/>
                </a:cubicBezTo>
                <a:cubicBezTo>
                  <a:pt x="3182" y="525789"/>
                  <a:pt x="39969" y="580968"/>
                  <a:pt x="63617" y="615127"/>
                </a:cubicBezTo>
                <a:cubicBezTo>
                  <a:pt x="87265" y="649286"/>
                  <a:pt x="114855" y="655855"/>
                  <a:pt x="142445" y="662424"/>
                </a:cubicBezTo>
              </a:path>
            </a:pathLst>
          </a:cu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60 Forma libre"/>
          <p:cNvSpPr/>
          <p:nvPr/>
        </p:nvSpPr>
        <p:spPr>
          <a:xfrm rot="2905530">
            <a:off x="3956725" y="1550809"/>
            <a:ext cx="899856" cy="662424"/>
          </a:xfrm>
          <a:custGeom>
            <a:avLst/>
            <a:gdLst>
              <a:gd name="connsiteX0" fmla="*/ 804597 w 899856"/>
              <a:gd name="connsiteY0" fmla="*/ 662424 h 662424"/>
              <a:gd name="connsiteX1" fmla="*/ 899190 w 899856"/>
              <a:gd name="connsiteY1" fmla="*/ 489003 h 662424"/>
              <a:gd name="connsiteX2" fmla="*/ 836128 w 899856"/>
              <a:gd name="connsiteY2" fmla="*/ 205224 h 662424"/>
              <a:gd name="connsiteX3" fmla="*/ 646942 w 899856"/>
              <a:gd name="connsiteY3" fmla="*/ 31803 h 662424"/>
              <a:gd name="connsiteX4" fmla="*/ 268569 w 899856"/>
              <a:gd name="connsiteY4" fmla="*/ 16037 h 662424"/>
              <a:gd name="connsiteX5" fmla="*/ 47852 w 899856"/>
              <a:gd name="connsiteY5" fmla="*/ 205224 h 662424"/>
              <a:gd name="connsiteX6" fmla="*/ 555 w 899856"/>
              <a:gd name="connsiteY6" fmla="*/ 457472 h 662424"/>
              <a:gd name="connsiteX7" fmla="*/ 63617 w 899856"/>
              <a:gd name="connsiteY7" fmla="*/ 615127 h 662424"/>
              <a:gd name="connsiteX8" fmla="*/ 142445 w 899856"/>
              <a:gd name="connsiteY8" fmla="*/ 662424 h 6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856" h="662424">
                <a:moveTo>
                  <a:pt x="804597" y="662424"/>
                </a:moveTo>
                <a:cubicBezTo>
                  <a:pt x="849266" y="613813"/>
                  <a:pt x="893935" y="565203"/>
                  <a:pt x="899190" y="489003"/>
                </a:cubicBezTo>
                <a:cubicBezTo>
                  <a:pt x="904445" y="412803"/>
                  <a:pt x="878169" y="281424"/>
                  <a:pt x="836128" y="205224"/>
                </a:cubicBezTo>
                <a:cubicBezTo>
                  <a:pt x="794087" y="129024"/>
                  <a:pt x="741535" y="63334"/>
                  <a:pt x="646942" y="31803"/>
                </a:cubicBezTo>
                <a:cubicBezTo>
                  <a:pt x="552349" y="272"/>
                  <a:pt x="368417" y="-12866"/>
                  <a:pt x="268569" y="16037"/>
                </a:cubicBezTo>
                <a:cubicBezTo>
                  <a:pt x="168721" y="44940"/>
                  <a:pt x="92521" y="131652"/>
                  <a:pt x="47852" y="205224"/>
                </a:cubicBezTo>
                <a:cubicBezTo>
                  <a:pt x="3183" y="278796"/>
                  <a:pt x="-2072" y="389155"/>
                  <a:pt x="555" y="457472"/>
                </a:cubicBezTo>
                <a:cubicBezTo>
                  <a:pt x="3182" y="525789"/>
                  <a:pt x="39969" y="580968"/>
                  <a:pt x="63617" y="615127"/>
                </a:cubicBezTo>
                <a:cubicBezTo>
                  <a:pt x="87265" y="649286"/>
                  <a:pt x="114855" y="655855"/>
                  <a:pt x="142445" y="662424"/>
                </a:cubicBezTo>
              </a:path>
            </a:pathLst>
          </a:cu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61 Forma libre"/>
          <p:cNvSpPr/>
          <p:nvPr/>
        </p:nvSpPr>
        <p:spPr>
          <a:xfrm rot="12939550">
            <a:off x="337323" y="5233387"/>
            <a:ext cx="899856" cy="662424"/>
          </a:xfrm>
          <a:custGeom>
            <a:avLst/>
            <a:gdLst>
              <a:gd name="connsiteX0" fmla="*/ 804597 w 899856"/>
              <a:gd name="connsiteY0" fmla="*/ 662424 h 662424"/>
              <a:gd name="connsiteX1" fmla="*/ 899190 w 899856"/>
              <a:gd name="connsiteY1" fmla="*/ 489003 h 662424"/>
              <a:gd name="connsiteX2" fmla="*/ 836128 w 899856"/>
              <a:gd name="connsiteY2" fmla="*/ 205224 h 662424"/>
              <a:gd name="connsiteX3" fmla="*/ 646942 w 899856"/>
              <a:gd name="connsiteY3" fmla="*/ 31803 h 662424"/>
              <a:gd name="connsiteX4" fmla="*/ 268569 w 899856"/>
              <a:gd name="connsiteY4" fmla="*/ 16037 h 662424"/>
              <a:gd name="connsiteX5" fmla="*/ 47852 w 899856"/>
              <a:gd name="connsiteY5" fmla="*/ 205224 h 662424"/>
              <a:gd name="connsiteX6" fmla="*/ 555 w 899856"/>
              <a:gd name="connsiteY6" fmla="*/ 457472 h 662424"/>
              <a:gd name="connsiteX7" fmla="*/ 63617 w 899856"/>
              <a:gd name="connsiteY7" fmla="*/ 615127 h 662424"/>
              <a:gd name="connsiteX8" fmla="*/ 142445 w 899856"/>
              <a:gd name="connsiteY8" fmla="*/ 662424 h 6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856" h="662424">
                <a:moveTo>
                  <a:pt x="804597" y="662424"/>
                </a:moveTo>
                <a:cubicBezTo>
                  <a:pt x="849266" y="613813"/>
                  <a:pt x="893935" y="565203"/>
                  <a:pt x="899190" y="489003"/>
                </a:cubicBezTo>
                <a:cubicBezTo>
                  <a:pt x="904445" y="412803"/>
                  <a:pt x="878169" y="281424"/>
                  <a:pt x="836128" y="205224"/>
                </a:cubicBezTo>
                <a:cubicBezTo>
                  <a:pt x="794087" y="129024"/>
                  <a:pt x="741535" y="63334"/>
                  <a:pt x="646942" y="31803"/>
                </a:cubicBezTo>
                <a:cubicBezTo>
                  <a:pt x="552349" y="272"/>
                  <a:pt x="368417" y="-12866"/>
                  <a:pt x="268569" y="16037"/>
                </a:cubicBezTo>
                <a:cubicBezTo>
                  <a:pt x="168721" y="44940"/>
                  <a:pt x="92521" y="131652"/>
                  <a:pt x="47852" y="205224"/>
                </a:cubicBezTo>
                <a:cubicBezTo>
                  <a:pt x="3183" y="278796"/>
                  <a:pt x="-2072" y="389155"/>
                  <a:pt x="555" y="457472"/>
                </a:cubicBezTo>
                <a:cubicBezTo>
                  <a:pt x="3182" y="525789"/>
                  <a:pt x="39969" y="580968"/>
                  <a:pt x="63617" y="615127"/>
                </a:cubicBezTo>
                <a:cubicBezTo>
                  <a:pt x="87265" y="649286"/>
                  <a:pt x="114855" y="655855"/>
                  <a:pt x="142445" y="662424"/>
                </a:cubicBezTo>
              </a:path>
            </a:pathLst>
          </a:cu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62 Forma libre"/>
          <p:cNvSpPr/>
          <p:nvPr/>
        </p:nvSpPr>
        <p:spPr>
          <a:xfrm rot="7688516">
            <a:off x="4040898" y="5130166"/>
            <a:ext cx="899856" cy="662424"/>
          </a:xfrm>
          <a:custGeom>
            <a:avLst/>
            <a:gdLst>
              <a:gd name="connsiteX0" fmla="*/ 804597 w 899856"/>
              <a:gd name="connsiteY0" fmla="*/ 662424 h 662424"/>
              <a:gd name="connsiteX1" fmla="*/ 899190 w 899856"/>
              <a:gd name="connsiteY1" fmla="*/ 489003 h 662424"/>
              <a:gd name="connsiteX2" fmla="*/ 836128 w 899856"/>
              <a:gd name="connsiteY2" fmla="*/ 205224 h 662424"/>
              <a:gd name="connsiteX3" fmla="*/ 646942 w 899856"/>
              <a:gd name="connsiteY3" fmla="*/ 31803 h 662424"/>
              <a:gd name="connsiteX4" fmla="*/ 268569 w 899856"/>
              <a:gd name="connsiteY4" fmla="*/ 16037 h 662424"/>
              <a:gd name="connsiteX5" fmla="*/ 47852 w 899856"/>
              <a:gd name="connsiteY5" fmla="*/ 205224 h 662424"/>
              <a:gd name="connsiteX6" fmla="*/ 555 w 899856"/>
              <a:gd name="connsiteY6" fmla="*/ 457472 h 662424"/>
              <a:gd name="connsiteX7" fmla="*/ 63617 w 899856"/>
              <a:gd name="connsiteY7" fmla="*/ 615127 h 662424"/>
              <a:gd name="connsiteX8" fmla="*/ 142445 w 899856"/>
              <a:gd name="connsiteY8" fmla="*/ 662424 h 6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856" h="662424">
                <a:moveTo>
                  <a:pt x="804597" y="662424"/>
                </a:moveTo>
                <a:cubicBezTo>
                  <a:pt x="849266" y="613813"/>
                  <a:pt x="893935" y="565203"/>
                  <a:pt x="899190" y="489003"/>
                </a:cubicBezTo>
                <a:cubicBezTo>
                  <a:pt x="904445" y="412803"/>
                  <a:pt x="878169" y="281424"/>
                  <a:pt x="836128" y="205224"/>
                </a:cubicBezTo>
                <a:cubicBezTo>
                  <a:pt x="794087" y="129024"/>
                  <a:pt x="741535" y="63334"/>
                  <a:pt x="646942" y="31803"/>
                </a:cubicBezTo>
                <a:cubicBezTo>
                  <a:pt x="552349" y="272"/>
                  <a:pt x="368417" y="-12866"/>
                  <a:pt x="268569" y="16037"/>
                </a:cubicBezTo>
                <a:cubicBezTo>
                  <a:pt x="168721" y="44940"/>
                  <a:pt x="92521" y="131652"/>
                  <a:pt x="47852" y="205224"/>
                </a:cubicBezTo>
                <a:cubicBezTo>
                  <a:pt x="3183" y="278796"/>
                  <a:pt x="-2072" y="389155"/>
                  <a:pt x="555" y="457472"/>
                </a:cubicBezTo>
                <a:cubicBezTo>
                  <a:pt x="3182" y="525789"/>
                  <a:pt x="39969" y="580968"/>
                  <a:pt x="63617" y="615127"/>
                </a:cubicBezTo>
                <a:cubicBezTo>
                  <a:pt x="87265" y="649286"/>
                  <a:pt x="114855" y="655855"/>
                  <a:pt x="142445" y="662424"/>
                </a:cubicBezTo>
              </a:path>
            </a:pathLst>
          </a:cu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3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692820"/>
              </p:ext>
            </p:extLst>
          </p:nvPr>
        </p:nvGraphicFramePr>
        <p:xfrm>
          <a:off x="6400800" y="2565400"/>
          <a:ext cx="183038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" name="40 CuadroTexto"/>
          <p:cNvSpPr txBox="1"/>
          <p:nvPr/>
        </p:nvSpPr>
        <p:spPr>
          <a:xfrm>
            <a:off x="5394423" y="3124200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/>
              <a:t>P</a:t>
            </a:r>
            <a:r>
              <a:rPr lang="en-US" sz="3600" dirty="0" smtClean="0"/>
              <a:t>=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3" name="42 CuadroTexto"/>
          <p:cNvSpPr txBox="1"/>
          <p:nvPr/>
        </p:nvSpPr>
        <p:spPr>
          <a:xfrm>
            <a:off x="6865420" y="2176502"/>
            <a:ext cx="9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Goes to</a:t>
            </a:r>
            <a:endParaRPr lang="en-US" dirty="0"/>
          </a:p>
        </p:txBody>
      </p:sp>
      <p:sp>
        <p:nvSpPr>
          <p:cNvPr id="45" name="44 CuadroTexto"/>
          <p:cNvSpPr txBox="1"/>
          <p:nvPr/>
        </p:nvSpPr>
        <p:spPr>
          <a:xfrm rot="16200000">
            <a:off x="5541722" y="3328714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Comes from</a:t>
            </a:r>
            <a:endParaRPr lang="en-US" dirty="0"/>
          </a:p>
        </p:txBody>
      </p:sp>
      <p:sp>
        <p:nvSpPr>
          <p:cNvPr id="46" name="45 CuadroTexto"/>
          <p:cNvSpPr txBox="1"/>
          <p:nvPr/>
        </p:nvSpPr>
        <p:spPr>
          <a:xfrm>
            <a:off x="6019800" y="1611868"/>
            <a:ext cx="257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change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1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5939925" cy="490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752600"/>
            <a:ext cx="19050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6248400" y="22098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Flecha derecha"/>
          <p:cNvSpPr/>
          <p:nvPr/>
        </p:nvSpPr>
        <p:spPr>
          <a:xfrm rot="2562054">
            <a:off x="5940719" y="2959234"/>
            <a:ext cx="991008" cy="154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Flecha derecha"/>
          <p:cNvSpPr/>
          <p:nvPr/>
        </p:nvSpPr>
        <p:spPr>
          <a:xfrm rot="2562054">
            <a:off x="6016919" y="3973203"/>
            <a:ext cx="991008" cy="154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Remember: a model of evolution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9" t="27555" r="26565" b="26493"/>
          <a:stretch/>
        </p:blipFill>
        <p:spPr bwMode="auto">
          <a:xfrm>
            <a:off x="6556511" y="5257800"/>
            <a:ext cx="2206489" cy="102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02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basic notation</a:t>
            </a:r>
            <a:endParaRPr lang="en-US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686497"/>
              </p:ext>
            </p:extLst>
          </p:nvPr>
        </p:nvGraphicFramePr>
        <p:xfrm>
          <a:off x="2286001" y="2133600"/>
          <a:ext cx="4267199" cy="4119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9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1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12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41859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 Black" panose="020B0A04020102020204" pitchFamily="34" charset="0"/>
                        </a:rPr>
                        <a:t>OTU</a:t>
                      </a:r>
                      <a:endParaRPr lang="en-US" sz="2100" b="1" dirty="0">
                        <a:latin typeface="Arial Black" panose="020B0A04020102020204" pitchFamily="34" charset="0"/>
                      </a:endParaRPr>
                    </a:p>
                  </a:txBody>
                  <a:tcPr marL="196442" marR="196442" marT="98221" marB="98221" anchor="ctr"/>
                </a:tc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 Black" panose="020B0A04020102020204" pitchFamily="34" charset="0"/>
                        </a:rPr>
                        <a:t>1</a:t>
                      </a:r>
                      <a:endParaRPr lang="en-US" sz="2100" b="1" dirty="0">
                        <a:latin typeface="Arial Black" panose="020B0A04020102020204" pitchFamily="34" charset="0"/>
                      </a:endParaRPr>
                    </a:p>
                  </a:txBody>
                  <a:tcPr marL="196442" marR="196442" marT="98221" marB="98221" anchor="ctr"/>
                </a:tc>
                <a:tc>
                  <a:txBody>
                    <a:bodyPr/>
                    <a:lstStyle/>
                    <a:p>
                      <a:r>
                        <a:rPr lang="en-US" sz="2100" b="1" baseline="0" dirty="0" smtClean="0">
                          <a:latin typeface="Arial Black" panose="020B0A04020102020204" pitchFamily="34" charset="0"/>
                        </a:rPr>
                        <a:t>2</a:t>
                      </a:r>
                      <a:endParaRPr lang="en-US" sz="2100" b="1" dirty="0">
                        <a:latin typeface="Arial Black" panose="020B0A04020102020204" pitchFamily="34" charset="0"/>
                      </a:endParaRPr>
                    </a:p>
                  </a:txBody>
                  <a:tcPr marL="196442" marR="196442" marT="98221" marB="98221" anchor="ctr"/>
                </a:tc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 Black" panose="020B0A04020102020204" pitchFamily="34" charset="0"/>
                        </a:rPr>
                        <a:t>3</a:t>
                      </a:r>
                      <a:endParaRPr lang="en-US" sz="2100" b="1" dirty="0">
                        <a:latin typeface="Arial Black" panose="020B0A04020102020204" pitchFamily="34" charset="0"/>
                      </a:endParaRPr>
                    </a:p>
                  </a:txBody>
                  <a:tcPr marL="196442" marR="196442" marT="98221" marB="98221" anchor="ctr"/>
                </a:tc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 Black" panose="020B0A04020102020204" pitchFamily="34" charset="0"/>
                        </a:rPr>
                        <a:t>4</a:t>
                      </a:r>
                      <a:endParaRPr lang="en-US" sz="2100" b="1" dirty="0">
                        <a:latin typeface="Arial Black" panose="020B0A04020102020204" pitchFamily="34" charset="0"/>
                      </a:endParaRPr>
                    </a:p>
                  </a:txBody>
                  <a:tcPr marL="196442" marR="196442" marT="98221" marB="98221" anchor="ctr"/>
                </a:tc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 Black" panose="020B0A04020102020204" pitchFamily="34" charset="0"/>
                        </a:rPr>
                        <a:t>5</a:t>
                      </a:r>
                      <a:endParaRPr lang="en-US" sz="2100" b="1" dirty="0">
                        <a:latin typeface="Arial Black" panose="020B0A04020102020204" pitchFamily="34" charset="0"/>
                      </a:endParaRPr>
                    </a:p>
                  </a:txBody>
                  <a:tcPr marL="196442" marR="196442" marT="98221" marB="98221" anchor="ctr"/>
                </a:tc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 Black" panose="020B0A04020102020204" pitchFamily="34" charset="0"/>
                        </a:rPr>
                        <a:t>6</a:t>
                      </a:r>
                      <a:endParaRPr lang="en-US" sz="2100" b="1" dirty="0">
                        <a:latin typeface="Arial Black" panose="020B0A04020102020204" pitchFamily="34" charset="0"/>
                      </a:endParaRPr>
                    </a:p>
                  </a:txBody>
                  <a:tcPr marL="196442" marR="196442" marT="98221" marB="982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489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 Black" panose="020B0A04020102020204" pitchFamily="34" charset="0"/>
                        </a:rPr>
                        <a:t>a</a:t>
                      </a:r>
                      <a:endParaRPr lang="en-US" sz="2100" b="1" dirty="0">
                        <a:latin typeface="Arial Black" panose="020B0A04020102020204" pitchFamily="34" charset="0"/>
                      </a:endParaRPr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A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T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A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T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A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C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489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 Black" panose="020B0A04020102020204" pitchFamily="34" charset="0"/>
                        </a:rPr>
                        <a:t>b</a:t>
                      </a:r>
                      <a:endParaRPr lang="en-US" sz="2100" b="1" dirty="0">
                        <a:latin typeface="Arial Black" panose="020B0A04020102020204" pitchFamily="34" charset="0"/>
                      </a:endParaRPr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A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T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C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T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A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C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489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 Black" panose="020B0A04020102020204" pitchFamily="34" charset="0"/>
                        </a:rPr>
                        <a:t>c</a:t>
                      </a:r>
                      <a:endParaRPr lang="en-US" sz="2100" b="1" dirty="0">
                        <a:latin typeface="Arial Black" panose="020B0A04020102020204" pitchFamily="34" charset="0"/>
                      </a:endParaRPr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G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T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C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G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A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C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489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Arial Black" panose="020B0A04020102020204" pitchFamily="34" charset="0"/>
                        </a:rPr>
                        <a:t>d</a:t>
                      </a:r>
                      <a:endParaRPr lang="en-US" sz="2100" b="1" dirty="0">
                        <a:latin typeface="Arial Black" panose="020B0A04020102020204" pitchFamily="34" charset="0"/>
                      </a:endParaRPr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T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T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C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G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T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tc>
                  <a:txBody>
                    <a:bodyPr/>
                    <a:lstStyle/>
                    <a:p>
                      <a:r>
                        <a:rPr lang="en-US" sz="2100" i="1" dirty="0" smtClean="0"/>
                        <a:t>C</a:t>
                      </a:r>
                      <a:endParaRPr lang="en-US" sz="2100" i="1" dirty="0"/>
                    </a:p>
                  </a:txBody>
                  <a:tcPr marL="196442" marR="196442" marT="98221" marB="982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4 Conector recto de flecha"/>
          <p:cNvCxnSpPr/>
          <p:nvPr/>
        </p:nvCxnSpPr>
        <p:spPr>
          <a:xfrm>
            <a:off x="3657601" y="1600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3429001" y="1143000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X1</a:t>
            </a:r>
            <a:endParaRPr lang="en-US" sz="24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143000" y="3657600"/>
            <a:ext cx="1015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X =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251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17549" r="33226" b="8473"/>
          <a:stretch/>
        </p:blipFill>
        <p:spPr bwMode="auto">
          <a:xfrm>
            <a:off x="1721767" y="1600200"/>
            <a:ext cx="437423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 flipH="1">
            <a:off x="2133600" y="22860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81000" y="15240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Branch length (expected number of changes by amount of time)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1" b="32094"/>
          <a:stretch/>
        </p:blipFill>
        <p:spPr bwMode="auto">
          <a:xfrm>
            <a:off x="7010400" y="1752600"/>
            <a:ext cx="1905000" cy="10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5403448" y="1971978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P(</a:t>
            </a:r>
            <a:r>
              <a:rPr lang="en-US" sz="3200" b="1" dirty="0" err="1" smtClean="0"/>
              <a:t>D|</a:t>
            </a:r>
            <a:r>
              <a:rPr lang="en-US" sz="3200" b="1" dirty="0" err="1" smtClean="0">
                <a:latin typeface="Symbol" panose="05050102010706020507" pitchFamily="18" charset="2"/>
              </a:rPr>
              <a:t>q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sp>
        <p:nvSpPr>
          <p:cNvPr id="10" name="9 Rectángulo"/>
          <p:cNvSpPr/>
          <p:nvPr/>
        </p:nvSpPr>
        <p:spPr>
          <a:xfrm>
            <a:off x="5181600" y="2743200"/>
            <a:ext cx="3982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Symbol" panose="05050102010706020507" pitchFamily="18" charset="2"/>
              </a:rPr>
              <a:t>q= </a:t>
            </a:r>
            <a:r>
              <a:rPr lang="en-US" sz="2800" b="1" dirty="0" smtClean="0">
                <a:latin typeface="+mj-lt"/>
              </a:rPr>
              <a:t>{t1,t2,t3,t4,t5,t6,t7,t8}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049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 in clustering algorithms for sequence and evolution…</a:t>
            </a:r>
            <a:endParaRPr lang="en-US" dirty="0"/>
          </a:p>
        </p:txBody>
      </p:sp>
      <p:pic>
        <p:nvPicPr>
          <p:cNvPr id="1028" name="Picture 4" descr="Image result for luke i am your father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08" y="2819400"/>
            <a:ext cx="652709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Llamada ovalada"/>
          <p:cNvSpPr/>
          <p:nvPr/>
        </p:nvSpPr>
        <p:spPr>
          <a:xfrm>
            <a:off x="152400" y="1444752"/>
            <a:ext cx="3124200" cy="1374648"/>
          </a:xfrm>
          <a:prstGeom prst="wedgeEllipseCallout">
            <a:avLst>
              <a:gd name="adj1" fmla="val 38269"/>
              <a:gd name="adj2" fmla="val 11593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Trees are the natural way of representing relationships among species.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7 Llamada ovalada"/>
          <p:cNvSpPr/>
          <p:nvPr/>
        </p:nvSpPr>
        <p:spPr>
          <a:xfrm>
            <a:off x="3810000" y="1447800"/>
            <a:ext cx="3276600" cy="1524000"/>
          </a:xfrm>
          <a:prstGeom prst="wedgeEllipseCallout">
            <a:avLst>
              <a:gd name="adj1" fmla="val -21702"/>
              <a:gd name="adj2" fmla="val 1084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number of possible trees increases </a:t>
            </a:r>
            <a:r>
              <a:rPr lang="en-US" dirty="0" err="1" smtClean="0">
                <a:solidFill>
                  <a:schemeClr val="tx1"/>
                </a:solidFill>
              </a:rPr>
              <a:t>factorially</a:t>
            </a:r>
            <a:r>
              <a:rPr lang="en-US" dirty="0" smtClean="0">
                <a:solidFill>
                  <a:schemeClr val="tx1"/>
                </a:solidFill>
              </a:rPr>
              <a:t> with the number of OTUs.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0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</a:t>
            </a:r>
            <a:endParaRPr lang="en-US" dirty="0"/>
          </a:p>
        </p:txBody>
      </p:sp>
      <p:sp>
        <p:nvSpPr>
          <p:cNvPr id="8" name="7 CuadroTexto"/>
          <p:cNvSpPr txBox="1"/>
          <p:nvPr/>
        </p:nvSpPr>
        <p:spPr>
          <a:xfrm>
            <a:off x="457200" y="1828800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P(</a:t>
            </a:r>
            <a:r>
              <a:rPr lang="en-US" sz="3200" b="1" dirty="0" err="1" smtClean="0"/>
              <a:t>D|</a:t>
            </a:r>
            <a:r>
              <a:rPr lang="en-US" sz="3200" b="1" dirty="0" err="1" smtClean="0">
                <a:latin typeface="Symbol" panose="05050102010706020507" pitchFamily="18" charset="2"/>
              </a:rPr>
              <a:t>q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2057400" y="1868269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“What is the probability (likelihood) of observing the data given the values of the set </a:t>
            </a:r>
            <a:r>
              <a:rPr lang="en-US" b="1" dirty="0" smtClean="0">
                <a:latin typeface="Symbol" panose="05050102010706020507" pitchFamily="18" charset="2"/>
              </a:rPr>
              <a:t>q </a:t>
            </a:r>
            <a:r>
              <a:rPr lang="en-US" i="1" dirty="0" smtClean="0"/>
              <a:t>of parameters”</a:t>
            </a:r>
            <a:endParaRPr lang="en-US" i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44392" r="22001" b="32079"/>
          <a:stretch/>
        </p:blipFill>
        <p:spPr bwMode="auto">
          <a:xfrm>
            <a:off x="457200" y="3833304"/>
            <a:ext cx="8059994" cy="142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609600" y="2743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is the likelihood of position </a:t>
            </a:r>
            <a:r>
              <a:rPr lang="en-US" i="1" dirty="0" smtClean="0"/>
              <a:t>h</a:t>
            </a:r>
            <a:r>
              <a:rPr lang="en-US" dirty="0" smtClean="0"/>
              <a:t> given the length of the branches and my model of nucleotide evolution?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74" y="1219200"/>
            <a:ext cx="3285926" cy="2628741"/>
          </a:xfr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44392" r="22001" b="32079"/>
          <a:stretch/>
        </p:blipFill>
        <p:spPr bwMode="auto">
          <a:xfrm>
            <a:off x="457200" y="4442904"/>
            <a:ext cx="8059994" cy="142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Take a moment to understand 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Take a moment to understand it…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17549" r="33226" b="8473"/>
          <a:stretch/>
        </p:blipFill>
        <p:spPr bwMode="auto">
          <a:xfrm>
            <a:off x="304800" y="762000"/>
            <a:ext cx="377384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981200" y="1066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00200" y="1828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19200" y="2514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19400" y="2514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07251"/>
              </p:ext>
            </p:extLst>
          </p:nvPr>
        </p:nvGraphicFramePr>
        <p:xfrm>
          <a:off x="4724400" y="15900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698890"/>
              </p:ext>
            </p:extLst>
          </p:nvPr>
        </p:nvGraphicFramePr>
        <p:xfrm>
          <a:off x="5791200" y="15646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92785"/>
              </p:ext>
            </p:extLst>
          </p:nvPr>
        </p:nvGraphicFramePr>
        <p:xfrm>
          <a:off x="5791200" y="48412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35514"/>
              </p:ext>
            </p:extLst>
          </p:nvPr>
        </p:nvGraphicFramePr>
        <p:xfrm>
          <a:off x="7010400" y="15646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419600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1863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57263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38063" y="44196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8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81800" y="3352800"/>
            <a:ext cx="747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3</a:t>
            </a:r>
          </a:p>
          <a:p>
            <a:pPr algn="ctr"/>
            <a:r>
              <a:rPr lang="en-US" dirty="0" smtClean="0"/>
              <a:t> A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119795" y="1447800"/>
            <a:ext cx="671405" cy="304800"/>
            <a:chOff x="5119795" y="1447800"/>
            <a:chExt cx="671405" cy="30480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5119795" y="1752600"/>
              <a:ext cx="6714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39" t="46137" r="51177" b="46374"/>
            <a:stretch/>
          </p:blipFill>
          <p:spPr bwMode="auto">
            <a:xfrm>
              <a:off x="5119795" y="1447800"/>
              <a:ext cx="595206" cy="258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8001000" y="1715869"/>
            <a:ext cx="7475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1</a:t>
            </a:r>
          </a:p>
          <a:p>
            <a:pPr algn="ctr"/>
            <a:r>
              <a:rPr lang="en-US" dirty="0" smtClean="0"/>
              <a:t>T</a:t>
            </a:r>
          </a:p>
          <a:p>
            <a:pPr algn="ctr"/>
            <a:endParaRPr lang="en-US" dirty="0"/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2</a:t>
            </a:r>
          </a:p>
          <a:p>
            <a:pPr algn="ctr"/>
            <a:r>
              <a:rPr lang="en-US" dirty="0"/>
              <a:t>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1800" y="4971871"/>
            <a:ext cx="747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4</a:t>
            </a:r>
          </a:p>
          <a:p>
            <a:pPr algn="ctr"/>
            <a:r>
              <a:rPr lang="en-US" dirty="0" smtClean="0"/>
              <a:t> C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5</a:t>
            </a:r>
          </a:p>
          <a:p>
            <a:pPr algn="ctr"/>
            <a:r>
              <a:rPr lang="en-US" dirty="0"/>
              <a:t>C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8400" y="1447800"/>
            <a:ext cx="685800" cy="304800"/>
            <a:chOff x="6248400" y="1447800"/>
            <a:chExt cx="685800" cy="30480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248400" y="1752600"/>
              <a:ext cx="68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22" t="46137" r="41705" b="47250"/>
            <a:stretch/>
          </p:blipFill>
          <p:spPr bwMode="auto">
            <a:xfrm>
              <a:off x="6248400" y="1447800"/>
              <a:ext cx="582246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7315200" y="1524000"/>
            <a:ext cx="762000" cy="381000"/>
            <a:chOff x="7315200" y="1524000"/>
            <a:chExt cx="762000" cy="38100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7315200" y="1752600"/>
              <a:ext cx="76200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61" t="46137" r="32582" b="47250"/>
            <a:stretch/>
          </p:blipFill>
          <p:spPr bwMode="auto">
            <a:xfrm>
              <a:off x="7538915" y="1524000"/>
              <a:ext cx="53828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7315200" y="1752600"/>
            <a:ext cx="1219200" cy="960437"/>
            <a:chOff x="7315200" y="1752600"/>
            <a:chExt cx="1219200" cy="960437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7315200" y="1752600"/>
              <a:ext cx="762000" cy="960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17" t="46137" r="22666" b="47250"/>
            <a:stretch/>
          </p:blipFill>
          <p:spPr bwMode="auto">
            <a:xfrm>
              <a:off x="7924800" y="2261102"/>
              <a:ext cx="609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6248400" y="1752600"/>
            <a:ext cx="1071311" cy="1923366"/>
            <a:chOff x="6248400" y="1752600"/>
            <a:chExt cx="1071311" cy="1923366"/>
          </a:xfrm>
        </p:grpSpPr>
        <p:cxnSp>
          <p:nvCxnSpPr>
            <p:cNvPr id="38" name="Straight Arrow Connector 37"/>
            <p:cNvCxnSpPr>
              <a:endCxn id="28" idx="1"/>
            </p:cNvCxnSpPr>
            <p:nvPr/>
          </p:nvCxnSpPr>
          <p:spPr>
            <a:xfrm>
              <a:off x="6248400" y="1752600"/>
              <a:ext cx="533400" cy="19233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98" t="61038" r="71284" b="32349"/>
            <a:stretch/>
          </p:blipFill>
          <p:spPr bwMode="auto">
            <a:xfrm>
              <a:off x="6710111" y="3105329"/>
              <a:ext cx="609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5119795" y="1752600"/>
            <a:ext cx="1166705" cy="3276600"/>
            <a:chOff x="5119795" y="1752600"/>
            <a:chExt cx="1166705" cy="32766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119795" y="1752600"/>
              <a:ext cx="671405" cy="3276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77" t="61038" r="61606" b="32349"/>
            <a:stretch/>
          </p:blipFill>
          <p:spPr bwMode="auto">
            <a:xfrm>
              <a:off x="5676900" y="3999131"/>
              <a:ext cx="6096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6096000" y="4792840"/>
            <a:ext cx="836245" cy="388760"/>
            <a:chOff x="6096000" y="4792840"/>
            <a:chExt cx="836245" cy="388760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6096000" y="5029200"/>
              <a:ext cx="68580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2" t="61038" r="52706" b="32417"/>
            <a:stretch/>
          </p:blipFill>
          <p:spPr bwMode="auto">
            <a:xfrm>
              <a:off x="6371492" y="4792840"/>
              <a:ext cx="560753" cy="226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096000" y="5029200"/>
            <a:ext cx="731485" cy="681335"/>
            <a:chOff x="6096000" y="5029200"/>
            <a:chExt cx="731485" cy="681335"/>
          </a:xfrm>
        </p:grpSpPr>
        <p:cxnSp>
          <p:nvCxnSpPr>
            <p:cNvPr id="47" name="Straight Arrow Connector 46"/>
            <p:cNvCxnSpPr>
              <a:endCxn id="31" idx="1"/>
            </p:cNvCxnSpPr>
            <p:nvPr/>
          </p:nvCxnSpPr>
          <p:spPr>
            <a:xfrm>
              <a:off x="6096000" y="5029200"/>
              <a:ext cx="685800" cy="68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68" t="61038" r="43488" b="32914"/>
            <a:stretch/>
          </p:blipFill>
          <p:spPr bwMode="auto">
            <a:xfrm>
              <a:off x="6265381" y="5309297"/>
              <a:ext cx="562104" cy="20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6" t="45417" r="60874" b="45766"/>
          <a:stretch/>
        </p:blipFill>
        <p:spPr bwMode="auto">
          <a:xfrm>
            <a:off x="4343400" y="16002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" name="3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053544"/>
              </p:ext>
            </p:extLst>
          </p:nvPr>
        </p:nvGraphicFramePr>
        <p:xfrm>
          <a:off x="1409063" y="4965363"/>
          <a:ext cx="183038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" name="40 CuadroTexto"/>
          <p:cNvSpPr txBox="1"/>
          <p:nvPr/>
        </p:nvSpPr>
        <p:spPr>
          <a:xfrm>
            <a:off x="402686" y="5524163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/>
              <a:t>P</a:t>
            </a:r>
            <a:r>
              <a:rPr lang="en-US" sz="3600" dirty="0" smtClean="0"/>
              <a:t>=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3" name="42 CuadroTexto"/>
          <p:cNvSpPr txBox="1"/>
          <p:nvPr/>
        </p:nvSpPr>
        <p:spPr>
          <a:xfrm>
            <a:off x="1873683" y="4576465"/>
            <a:ext cx="9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Goes to</a:t>
            </a:r>
            <a:endParaRPr lang="en-US" dirty="0"/>
          </a:p>
        </p:txBody>
      </p:sp>
      <p:sp>
        <p:nvSpPr>
          <p:cNvPr id="45" name="44 CuadroTexto"/>
          <p:cNvSpPr txBox="1"/>
          <p:nvPr/>
        </p:nvSpPr>
        <p:spPr>
          <a:xfrm rot="16200000">
            <a:off x="549985" y="5728677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Comes from</a:t>
            </a:r>
            <a:endParaRPr lang="en-US" dirty="0"/>
          </a:p>
        </p:txBody>
      </p:sp>
      <p:sp>
        <p:nvSpPr>
          <p:cNvPr id="46" name="45 CuadroTexto"/>
          <p:cNvSpPr txBox="1"/>
          <p:nvPr/>
        </p:nvSpPr>
        <p:spPr>
          <a:xfrm>
            <a:off x="1028063" y="4011831"/>
            <a:ext cx="257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change matrix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276600" y="6400800"/>
            <a:ext cx="5816665" cy="256358"/>
            <a:chOff x="3276600" y="6400800"/>
            <a:chExt cx="5816665" cy="256358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63" t="46524" r="22002" b="47183"/>
            <a:stretch/>
          </p:blipFill>
          <p:spPr bwMode="auto">
            <a:xfrm>
              <a:off x="3276600" y="6400800"/>
              <a:ext cx="3167260" cy="256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6" t="60618" r="42454" b="33089"/>
            <a:stretch/>
          </p:blipFill>
          <p:spPr bwMode="auto">
            <a:xfrm>
              <a:off x="6324600" y="6400801"/>
              <a:ext cx="2768665" cy="256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431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Take a moment to understand it…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17549" r="33226" b="8473"/>
          <a:stretch/>
        </p:blipFill>
        <p:spPr bwMode="auto">
          <a:xfrm>
            <a:off x="304800" y="762000"/>
            <a:ext cx="377384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981200" y="1066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00200" y="1828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19200" y="2514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19400" y="2514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07251"/>
              </p:ext>
            </p:extLst>
          </p:nvPr>
        </p:nvGraphicFramePr>
        <p:xfrm>
          <a:off x="4724400" y="15900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698890"/>
              </p:ext>
            </p:extLst>
          </p:nvPr>
        </p:nvGraphicFramePr>
        <p:xfrm>
          <a:off x="5791200" y="15646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92785"/>
              </p:ext>
            </p:extLst>
          </p:nvPr>
        </p:nvGraphicFramePr>
        <p:xfrm>
          <a:off x="5791200" y="48412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35514"/>
              </p:ext>
            </p:extLst>
          </p:nvPr>
        </p:nvGraphicFramePr>
        <p:xfrm>
          <a:off x="7010400" y="15646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419600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1863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57263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38063" y="44196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8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119795" y="1752600"/>
            <a:ext cx="671405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81800" y="3352800"/>
            <a:ext cx="747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3</a:t>
            </a:r>
          </a:p>
          <a:p>
            <a:pPr algn="ctr"/>
            <a:r>
              <a:rPr lang="en-US" dirty="0" smtClean="0"/>
              <a:t> A</a:t>
            </a:r>
            <a:endParaRPr lang="en-US" dirty="0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9" t="46137" r="51177" b="46374"/>
          <a:stretch/>
        </p:blipFill>
        <p:spPr bwMode="auto">
          <a:xfrm>
            <a:off x="5119795" y="1447800"/>
            <a:ext cx="595206" cy="25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01000" y="1715869"/>
            <a:ext cx="7475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1</a:t>
            </a:r>
          </a:p>
          <a:p>
            <a:pPr algn="ctr"/>
            <a:r>
              <a:rPr lang="en-US" dirty="0" smtClean="0"/>
              <a:t>T</a:t>
            </a:r>
          </a:p>
          <a:p>
            <a:pPr algn="ctr"/>
            <a:endParaRPr lang="en-US" dirty="0"/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2</a:t>
            </a:r>
          </a:p>
          <a:p>
            <a:pPr algn="ctr"/>
            <a:r>
              <a:rPr lang="en-US" dirty="0"/>
              <a:t>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1800" y="4971871"/>
            <a:ext cx="747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4</a:t>
            </a:r>
          </a:p>
          <a:p>
            <a:pPr algn="ctr"/>
            <a:r>
              <a:rPr lang="en-US" dirty="0" smtClean="0"/>
              <a:t> C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5</a:t>
            </a:r>
          </a:p>
          <a:p>
            <a:pPr algn="ctr"/>
            <a:r>
              <a:rPr lang="en-US" dirty="0"/>
              <a:t>C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248400" y="17526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315200" y="1752600"/>
            <a:ext cx="7620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315200" y="1752600"/>
            <a:ext cx="762000" cy="96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8" idx="1"/>
          </p:cNvCxnSpPr>
          <p:nvPr/>
        </p:nvCxnSpPr>
        <p:spPr>
          <a:xfrm>
            <a:off x="6248400" y="1752600"/>
            <a:ext cx="533400" cy="1923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19795" y="2133600"/>
            <a:ext cx="671405" cy="289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96000" y="5029200"/>
            <a:ext cx="6858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1" idx="1"/>
          </p:cNvCxnSpPr>
          <p:nvPr/>
        </p:nvCxnSpPr>
        <p:spPr>
          <a:xfrm>
            <a:off x="6096000" y="5029200"/>
            <a:ext cx="685800" cy="68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2" t="46137" r="41705" b="47250"/>
          <a:stretch/>
        </p:blipFill>
        <p:spPr bwMode="auto">
          <a:xfrm>
            <a:off x="6248400" y="1447800"/>
            <a:ext cx="58224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1" t="46137" r="32582" b="47250"/>
          <a:stretch/>
        </p:blipFill>
        <p:spPr bwMode="auto">
          <a:xfrm>
            <a:off x="7538915" y="1524000"/>
            <a:ext cx="53828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7" t="46137" r="22666" b="47250"/>
          <a:stretch/>
        </p:blipFill>
        <p:spPr bwMode="auto">
          <a:xfrm>
            <a:off x="7924800" y="2261102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8" t="61038" r="71284" b="32349"/>
          <a:stretch/>
        </p:blipFill>
        <p:spPr bwMode="auto">
          <a:xfrm>
            <a:off x="6710111" y="3105329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7" t="61038" r="61606" b="32349"/>
          <a:stretch/>
        </p:blipFill>
        <p:spPr bwMode="auto">
          <a:xfrm>
            <a:off x="5676900" y="3999131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2" t="61038" r="52706" b="32417"/>
          <a:stretch/>
        </p:blipFill>
        <p:spPr bwMode="auto">
          <a:xfrm>
            <a:off x="6371492" y="4792840"/>
            <a:ext cx="560753" cy="2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8" t="61038" r="43488" b="32914"/>
          <a:stretch/>
        </p:blipFill>
        <p:spPr bwMode="auto">
          <a:xfrm>
            <a:off x="6265381" y="5309297"/>
            <a:ext cx="562104" cy="20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6" t="45417" r="60874" b="45766"/>
          <a:stretch/>
        </p:blipFill>
        <p:spPr bwMode="auto">
          <a:xfrm>
            <a:off x="4343400" y="19812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" name="3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667190"/>
              </p:ext>
            </p:extLst>
          </p:nvPr>
        </p:nvGraphicFramePr>
        <p:xfrm>
          <a:off x="1409063" y="4965363"/>
          <a:ext cx="183038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40 CuadroTexto"/>
          <p:cNvSpPr txBox="1"/>
          <p:nvPr/>
        </p:nvSpPr>
        <p:spPr>
          <a:xfrm>
            <a:off x="402686" y="5524163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/>
              <a:t>P</a:t>
            </a:r>
            <a:r>
              <a:rPr lang="en-US" sz="3600" dirty="0" smtClean="0"/>
              <a:t>=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8" name="42 CuadroTexto"/>
          <p:cNvSpPr txBox="1"/>
          <p:nvPr/>
        </p:nvSpPr>
        <p:spPr>
          <a:xfrm>
            <a:off x="1873683" y="4576465"/>
            <a:ext cx="9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Goes to</a:t>
            </a:r>
            <a:endParaRPr lang="en-US" dirty="0"/>
          </a:p>
        </p:txBody>
      </p:sp>
      <p:sp>
        <p:nvSpPr>
          <p:cNvPr id="59" name="44 CuadroTexto"/>
          <p:cNvSpPr txBox="1"/>
          <p:nvPr/>
        </p:nvSpPr>
        <p:spPr>
          <a:xfrm rot="16200000">
            <a:off x="549985" y="5728677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Comes from</a:t>
            </a:r>
            <a:endParaRPr lang="en-US" dirty="0"/>
          </a:p>
        </p:txBody>
      </p:sp>
      <p:sp>
        <p:nvSpPr>
          <p:cNvPr id="60" name="45 CuadroTexto"/>
          <p:cNvSpPr txBox="1"/>
          <p:nvPr/>
        </p:nvSpPr>
        <p:spPr>
          <a:xfrm>
            <a:off x="1028063" y="4011831"/>
            <a:ext cx="257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change matrix</a:t>
            </a:r>
            <a:endParaRPr lang="en-US" dirty="0"/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3" t="46524" r="22002" b="47183"/>
          <a:stretch/>
        </p:blipFill>
        <p:spPr bwMode="auto">
          <a:xfrm>
            <a:off x="3276600" y="6400800"/>
            <a:ext cx="3167260" cy="25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6" t="60618" r="42454" b="33089"/>
          <a:stretch/>
        </p:blipFill>
        <p:spPr bwMode="auto">
          <a:xfrm>
            <a:off x="6324600" y="6400801"/>
            <a:ext cx="2768665" cy="25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88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723502"/>
              </p:ext>
            </p:extLst>
          </p:nvPr>
        </p:nvGraphicFramePr>
        <p:xfrm>
          <a:off x="4724400" y="15900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635145"/>
              </p:ext>
            </p:extLst>
          </p:nvPr>
        </p:nvGraphicFramePr>
        <p:xfrm>
          <a:off x="5791200" y="15646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63820"/>
              </p:ext>
            </p:extLst>
          </p:nvPr>
        </p:nvGraphicFramePr>
        <p:xfrm>
          <a:off x="5791200" y="48412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11919"/>
              </p:ext>
            </p:extLst>
          </p:nvPr>
        </p:nvGraphicFramePr>
        <p:xfrm>
          <a:off x="7010400" y="15646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419600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1863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57263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38063" y="44196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8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119795" y="1752600"/>
            <a:ext cx="671405" cy="737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81800" y="3352800"/>
            <a:ext cx="747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3</a:t>
            </a:r>
          </a:p>
          <a:p>
            <a:pPr algn="ctr"/>
            <a:r>
              <a:rPr lang="en-US" dirty="0" smtClean="0"/>
              <a:t> A</a:t>
            </a:r>
            <a:endParaRPr lang="en-US" dirty="0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9" t="46137" r="51177" b="46374"/>
          <a:stretch/>
        </p:blipFill>
        <p:spPr bwMode="auto">
          <a:xfrm>
            <a:off x="5119795" y="1447800"/>
            <a:ext cx="595206" cy="25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01000" y="1715869"/>
            <a:ext cx="7475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1</a:t>
            </a:r>
          </a:p>
          <a:p>
            <a:pPr algn="ctr"/>
            <a:r>
              <a:rPr lang="en-US" dirty="0" smtClean="0"/>
              <a:t>T</a:t>
            </a:r>
          </a:p>
          <a:p>
            <a:pPr algn="ctr"/>
            <a:endParaRPr lang="en-US" dirty="0"/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2</a:t>
            </a:r>
          </a:p>
          <a:p>
            <a:pPr algn="ctr"/>
            <a:r>
              <a:rPr lang="en-US" dirty="0"/>
              <a:t>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1800" y="4971871"/>
            <a:ext cx="747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4</a:t>
            </a:r>
          </a:p>
          <a:p>
            <a:pPr algn="ctr"/>
            <a:r>
              <a:rPr lang="en-US" dirty="0" smtClean="0"/>
              <a:t> C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5</a:t>
            </a:r>
          </a:p>
          <a:p>
            <a:pPr algn="ctr"/>
            <a:r>
              <a:rPr lang="en-US" dirty="0"/>
              <a:t>C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248400" y="17526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315200" y="1752600"/>
            <a:ext cx="7620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315200" y="1752600"/>
            <a:ext cx="762000" cy="96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8" idx="1"/>
          </p:cNvCxnSpPr>
          <p:nvPr/>
        </p:nvCxnSpPr>
        <p:spPr>
          <a:xfrm>
            <a:off x="6248400" y="1752600"/>
            <a:ext cx="533400" cy="1923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19795" y="2489702"/>
            <a:ext cx="671405" cy="253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96000" y="5029200"/>
            <a:ext cx="6858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1" idx="1"/>
          </p:cNvCxnSpPr>
          <p:nvPr/>
        </p:nvCxnSpPr>
        <p:spPr>
          <a:xfrm>
            <a:off x="6096000" y="5029200"/>
            <a:ext cx="685800" cy="68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2" t="46137" r="41705" b="47250"/>
          <a:stretch/>
        </p:blipFill>
        <p:spPr bwMode="auto">
          <a:xfrm>
            <a:off x="6248400" y="1447800"/>
            <a:ext cx="58224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1" t="46137" r="32582" b="47250"/>
          <a:stretch/>
        </p:blipFill>
        <p:spPr bwMode="auto">
          <a:xfrm>
            <a:off x="7538915" y="1524000"/>
            <a:ext cx="53828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7" t="46137" r="22666" b="47250"/>
          <a:stretch/>
        </p:blipFill>
        <p:spPr bwMode="auto">
          <a:xfrm>
            <a:off x="7924800" y="2261102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8" t="61038" r="71284" b="32349"/>
          <a:stretch/>
        </p:blipFill>
        <p:spPr bwMode="auto">
          <a:xfrm>
            <a:off x="6710111" y="3105329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7" t="61038" r="61606" b="32349"/>
          <a:stretch/>
        </p:blipFill>
        <p:spPr bwMode="auto">
          <a:xfrm>
            <a:off x="5676900" y="3999131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2" t="61038" r="52706" b="32417"/>
          <a:stretch/>
        </p:blipFill>
        <p:spPr bwMode="auto">
          <a:xfrm>
            <a:off x="6371492" y="4792840"/>
            <a:ext cx="560753" cy="2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8" t="61038" r="43488" b="32914"/>
          <a:stretch/>
        </p:blipFill>
        <p:spPr bwMode="auto">
          <a:xfrm>
            <a:off x="6265381" y="5309297"/>
            <a:ext cx="562104" cy="20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6" t="45417" r="60874" b="45766"/>
          <a:stretch/>
        </p:blipFill>
        <p:spPr bwMode="auto">
          <a:xfrm>
            <a:off x="4343400" y="23622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Take a moment to understand it…</a:t>
            </a:r>
            <a:endParaRPr lang="en-US" dirty="0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17549" r="33226" b="8473"/>
          <a:stretch/>
        </p:blipFill>
        <p:spPr bwMode="auto">
          <a:xfrm>
            <a:off x="304800" y="762000"/>
            <a:ext cx="377384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2" name="3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428"/>
              </p:ext>
            </p:extLst>
          </p:nvPr>
        </p:nvGraphicFramePr>
        <p:xfrm>
          <a:off x="1409063" y="4965363"/>
          <a:ext cx="183038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" name="40 CuadroTexto"/>
          <p:cNvSpPr txBox="1"/>
          <p:nvPr/>
        </p:nvSpPr>
        <p:spPr>
          <a:xfrm>
            <a:off x="402686" y="5524163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/>
              <a:t>P</a:t>
            </a:r>
            <a:r>
              <a:rPr lang="en-US" sz="3600" dirty="0" smtClean="0"/>
              <a:t>=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42 CuadroTexto"/>
          <p:cNvSpPr txBox="1"/>
          <p:nvPr/>
        </p:nvSpPr>
        <p:spPr>
          <a:xfrm>
            <a:off x="1873683" y="4576465"/>
            <a:ext cx="9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Goes to</a:t>
            </a:r>
            <a:endParaRPr lang="en-US" dirty="0"/>
          </a:p>
        </p:txBody>
      </p:sp>
      <p:sp>
        <p:nvSpPr>
          <p:cNvPr id="46" name="44 CuadroTexto"/>
          <p:cNvSpPr txBox="1"/>
          <p:nvPr/>
        </p:nvSpPr>
        <p:spPr>
          <a:xfrm rot="16200000">
            <a:off x="549985" y="5728677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Comes from</a:t>
            </a:r>
            <a:endParaRPr lang="en-US" dirty="0"/>
          </a:p>
        </p:txBody>
      </p:sp>
      <p:sp>
        <p:nvSpPr>
          <p:cNvPr id="48" name="45 CuadroTexto"/>
          <p:cNvSpPr txBox="1"/>
          <p:nvPr/>
        </p:nvSpPr>
        <p:spPr>
          <a:xfrm>
            <a:off x="1028063" y="4011831"/>
            <a:ext cx="257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change matrix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1981200" y="1066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600200" y="1828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219200" y="2514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819400" y="2514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3" t="46524" r="22002" b="47183"/>
          <a:stretch/>
        </p:blipFill>
        <p:spPr bwMode="auto">
          <a:xfrm>
            <a:off x="3276600" y="6400800"/>
            <a:ext cx="3167260" cy="25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6" t="60618" r="42454" b="33089"/>
          <a:stretch/>
        </p:blipFill>
        <p:spPr bwMode="auto">
          <a:xfrm>
            <a:off x="6324600" y="6400801"/>
            <a:ext cx="2768665" cy="25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16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154367"/>
              </p:ext>
            </p:extLst>
          </p:nvPr>
        </p:nvGraphicFramePr>
        <p:xfrm>
          <a:off x="4724400" y="15900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00954"/>
              </p:ext>
            </p:extLst>
          </p:nvPr>
        </p:nvGraphicFramePr>
        <p:xfrm>
          <a:off x="5791200" y="15646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82794"/>
              </p:ext>
            </p:extLst>
          </p:nvPr>
        </p:nvGraphicFramePr>
        <p:xfrm>
          <a:off x="5791200" y="48412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025935"/>
              </p:ext>
            </p:extLst>
          </p:nvPr>
        </p:nvGraphicFramePr>
        <p:xfrm>
          <a:off x="7010400" y="1564640"/>
          <a:ext cx="3048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02326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2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7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178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419600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1863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6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57263" y="10668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38063" y="441960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Node 8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119795" y="1752600"/>
            <a:ext cx="671405" cy="107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81800" y="3352800"/>
            <a:ext cx="747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3</a:t>
            </a:r>
          </a:p>
          <a:p>
            <a:pPr algn="ctr"/>
            <a:r>
              <a:rPr lang="en-US" dirty="0" smtClean="0"/>
              <a:t> A</a:t>
            </a:r>
            <a:endParaRPr lang="en-US" dirty="0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9" t="46137" r="51177" b="46374"/>
          <a:stretch/>
        </p:blipFill>
        <p:spPr bwMode="auto">
          <a:xfrm>
            <a:off x="5119795" y="1447800"/>
            <a:ext cx="595206" cy="25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01000" y="1715869"/>
            <a:ext cx="7475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1</a:t>
            </a:r>
          </a:p>
          <a:p>
            <a:pPr algn="ctr"/>
            <a:r>
              <a:rPr lang="en-US" dirty="0" smtClean="0"/>
              <a:t>T</a:t>
            </a:r>
          </a:p>
          <a:p>
            <a:pPr algn="ctr"/>
            <a:endParaRPr lang="en-US" dirty="0"/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2</a:t>
            </a:r>
          </a:p>
          <a:p>
            <a:pPr algn="ctr"/>
            <a:r>
              <a:rPr lang="en-US" dirty="0"/>
              <a:t>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1800" y="4971871"/>
            <a:ext cx="747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4</a:t>
            </a:r>
          </a:p>
          <a:p>
            <a:pPr algn="ctr"/>
            <a:r>
              <a:rPr lang="en-US" dirty="0" smtClean="0"/>
              <a:t> C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Leaf 5</a:t>
            </a:r>
          </a:p>
          <a:p>
            <a:pPr algn="ctr"/>
            <a:r>
              <a:rPr lang="en-US" dirty="0"/>
              <a:t>C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248400" y="17526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315200" y="1752600"/>
            <a:ext cx="7620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315200" y="1752600"/>
            <a:ext cx="762000" cy="96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8" idx="1"/>
          </p:cNvCxnSpPr>
          <p:nvPr/>
        </p:nvCxnSpPr>
        <p:spPr>
          <a:xfrm>
            <a:off x="6248400" y="1752600"/>
            <a:ext cx="533400" cy="1923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119795" y="2819400"/>
            <a:ext cx="671405" cy="22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96000" y="5029200"/>
            <a:ext cx="6858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1" idx="1"/>
          </p:cNvCxnSpPr>
          <p:nvPr/>
        </p:nvCxnSpPr>
        <p:spPr>
          <a:xfrm>
            <a:off x="6096000" y="5029200"/>
            <a:ext cx="685800" cy="68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2" t="46137" r="41705" b="47250"/>
          <a:stretch/>
        </p:blipFill>
        <p:spPr bwMode="auto">
          <a:xfrm>
            <a:off x="6248400" y="1447800"/>
            <a:ext cx="58224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1" t="46137" r="32582" b="47250"/>
          <a:stretch/>
        </p:blipFill>
        <p:spPr bwMode="auto">
          <a:xfrm>
            <a:off x="7538915" y="1524000"/>
            <a:ext cx="53828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7" t="46137" r="22666" b="47250"/>
          <a:stretch/>
        </p:blipFill>
        <p:spPr bwMode="auto">
          <a:xfrm>
            <a:off x="7924800" y="2261102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8" t="61038" r="71284" b="32349"/>
          <a:stretch/>
        </p:blipFill>
        <p:spPr bwMode="auto">
          <a:xfrm>
            <a:off x="6710111" y="3105329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7" t="61038" r="61606" b="32349"/>
          <a:stretch/>
        </p:blipFill>
        <p:spPr bwMode="auto">
          <a:xfrm>
            <a:off x="5676900" y="3999131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2" t="61038" r="52706" b="32417"/>
          <a:stretch/>
        </p:blipFill>
        <p:spPr bwMode="auto">
          <a:xfrm>
            <a:off x="6371492" y="4792840"/>
            <a:ext cx="560753" cy="2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8" t="61038" r="43488" b="32914"/>
          <a:stretch/>
        </p:blipFill>
        <p:spPr bwMode="auto">
          <a:xfrm>
            <a:off x="6265381" y="5309297"/>
            <a:ext cx="562104" cy="20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6" t="45417" r="60874" b="45766"/>
          <a:stretch/>
        </p:blipFill>
        <p:spPr bwMode="auto">
          <a:xfrm>
            <a:off x="4343400" y="27432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t="44392" r="78481" b="42148"/>
          <a:stretch/>
        </p:blipFill>
        <p:spPr bwMode="auto">
          <a:xfrm>
            <a:off x="4572000" y="3244838"/>
            <a:ext cx="533400" cy="81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8" t="44392" r="74234" b="42148"/>
          <a:stretch/>
        </p:blipFill>
        <p:spPr bwMode="auto">
          <a:xfrm>
            <a:off x="5715000" y="3200400"/>
            <a:ext cx="457200" cy="81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3" t="44392" r="69281" b="42148"/>
          <a:stretch/>
        </p:blipFill>
        <p:spPr bwMode="auto">
          <a:xfrm>
            <a:off x="7467600" y="3124200"/>
            <a:ext cx="533400" cy="81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4" t="44392" r="65308" b="42148"/>
          <a:stretch/>
        </p:blipFill>
        <p:spPr bwMode="auto">
          <a:xfrm>
            <a:off x="5181600" y="5220287"/>
            <a:ext cx="457200" cy="81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Take a moment to understand it…</a:t>
            </a:r>
            <a:endParaRPr lang="en-US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17549" r="33226" b="8473"/>
          <a:stretch/>
        </p:blipFill>
        <p:spPr bwMode="auto">
          <a:xfrm>
            <a:off x="304800" y="762000"/>
            <a:ext cx="377384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3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7428"/>
              </p:ext>
            </p:extLst>
          </p:nvPr>
        </p:nvGraphicFramePr>
        <p:xfrm>
          <a:off x="1409063" y="4965363"/>
          <a:ext cx="183038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" name="40 CuadroTexto"/>
          <p:cNvSpPr txBox="1"/>
          <p:nvPr/>
        </p:nvSpPr>
        <p:spPr>
          <a:xfrm>
            <a:off x="402686" y="5524163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/>
              <a:t>P</a:t>
            </a:r>
            <a:r>
              <a:rPr lang="en-US" sz="3600" dirty="0" smtClean="0"/>
              <a:t>=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9" name="42 CuadroTexto"/>
          <p:cNvSpPr txBox="1"/>
          <p:nvPr/>
        </p:nvSpPr>
        <p:spPr>
          <a:xfrm>
            <a:off x="1873683" y="4576465"/>
            <a:ext cx="9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Goes to</a:t>
            </a:r>
            <a:endParaRPr lang="en-US" dirty="0"/>
          </a:p>
        </p:txBody>
      </p:sp>
      <p:sp>
        <p:nvSpPr>
          <p:cNvPr id="58" name="44 CuadroTexto"/>
          <p:cNvSpPr txBox="1"/>
          <p:nvPr/>
        </p:nvSpPr>
        <p:spPr>
          <a:xfrm rot="16200000">
            <a:off x="549985" y="5728677"/>
            <a:ext cx="13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Comes from</a:t>
            </a:r>
            <a:endParaRPr lang="en-US" dirty="0"/>
          </a:p>
        </p:txBody>
      </p:sp>
      <p:sp>
        <p:nvSpPr>
          <p:cNvPr id="59" name="45 CuadroTexto"/>
          <p:cNvSpPr txBox="1"/>
          <p:nvPr/>
        </p:nvSpPr>
        <p:spPr>
          <a:xfrm>
            <a:off x="1028063" y="4011831"/>
            <a:ext cx="257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change matrix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1981200" y="1066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600200" y="1828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219200" y="2514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819400" y="2514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3" t="46524" r="22002" b="47183"/>
          <a:stretch/>
        </p:blipFill>
        <p:spPr bwMode="auto">
          <a:xfrm>
            <a:off x="3276600" y="6400800"/>
            <a:ext cx="3167260" cy="25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6" t="60618" r="42454" b="33089"/>
          <a:stretch/>
        </p:blipFill>
        <p:spPr bwMode="auto">
          <a:xfrm>
            <a:off x="6324600" y="6400801"/>
            <a:ext cx="2768665" cy="25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80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would be the likelihood of this tree?</a:t>
            </a:r>
            <a:endParaRPr lang="en-US" dirty="0"/>
          </a:p>
        </p:txBody>
      </p:sp>
      <p:cxnSp>
        <p:nvCxnSpPr>
          <p:cNvPr id="6" name="5 Conector recto"/>
          <p:cNvCxnSpPr/>
          <p:nvPr/>
        </p:nvCxnSpPr>
        <p:spPr>
          <a:xfrm flipH="1">
            <a:off x="2582785" y="1764268"/>
            <a:ext cx="1828800" cy="2895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4411585" y="1764268"/>
            <a:ext cx="2057400" cy="2971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H="1">
            <a:off x="4792585" y="3288268"/>
            <a:ext cx="68580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5155676" y="3963182"/>
            <a:ext cx="475109" cy="772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3565364" y="3114479"/>
            <a:ext cx="693821" cy="15453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3210295" y="3669268"/>
            <a:ext cx="591690" cy="990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CuadroTexto"/>
          <p:cNvSpPr txBox="1"/>
          <p:nvPr/>
        </p:nvSpPr>
        <p:spPr>
          <a:xfrm>
            <a:off x="2277985" y="47360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1:A</a:t>
            </a:r>
            <a:endParaRPr lang="en-US" b="1" dirty="0"/>
          </a:p>
        </p:txBody>
      </p:sp>
      <p:sp>
        <p:nvSpPr>
          <p:cNvPr id="31" name="30 CuadroTexto"/>
          <p:cNvSpPr txBox="1"/>
          <p:nvPr/>
        </p:nvSpPr>
        <p:spPr>
          <a:xfrm>
            <a:off x="2963785" y="4736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2:T</a:t>
            </a:r>
            <a:endParaRPr lang="en-US" b="1" dirty="0"/>
          </a:p>
        </p:txBody>
      </p:sp>
      <p:sp>
        <p:nvSpPr>
          <p:cNvPr id="32" name="31 CuadroTexto"/>
          <p:cNvSpPr txBox="1"/>
          <p:nvPr/>
        </p:nvSpPr>
        <p:spPr>
          <a:xfrm>
            <a:off x="4011373" y="4736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r>
              <a:rPr lang="en-US" b="1" dirty="0" smtClean="0"/>
              <a:t>:T</a:t>
            </a:r>
            <a:endParaRPr lang="en-US" b="1" dirty="0"/>
          </a:p>
        </p:txBody>
      </p:sp>
      <p:sp>
        <p:nvSpPr>
          <p:cNvPr id="33" name="32 CuadroTexto"/>
          <p:cNvSpPr txBox="1"/>
          <p:nvPr/>
        </p:nvSpPr>
        <p:spPr>
          <a:xfrm>
            <a:off x="4544773" y="47360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4:A</a:t>
            </a:r>
            <a:endParaRPr lang="en-US" b="1" dirty="0"/>
          </a:p>
        </p:txBody>
      </p:sp>
      <p:sp>
        <p:nvSpPr>
          <p:cNvPr id="34" name="33 CuadroTexto"/>
          <p:cNvSpPr txBox="1"/>
          <p:nvPr/>
        </p:nvSpPr>
        <p:spPr>
          <a:xfrm>
            <a:off x="6276533" y="47360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  <a:r>
              <a:rPr lang="en-US" b="1" dirty="0" smtClean="0"/>
              <a:t>:A</a:t>
            </a:r>
            <a:endParaRPr lang="en-US" b="1" dirty="0"/>
          </a:p>
        </p:txBody>
      </p:sp>
      <p:sp>
        <p:nvSpPr>
          <p:cNvPr id="35" name="34 CuadroTexto"/>
          <p:cNvSpPr txBox="1"/>
          <p:nvPr/>
        </p:nvSpPr>
        <p:spPr>
          <a:xfrm>
            <a:off x="5402185" y="4736068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5:C</a:t>
            </a:r>
            <a:endParaRPr lang="en-US" b="1" dirty="0"/>
          </a:p>
        </p:txBody>
      </p:sp>
      <p:sp>
        <p:nvSpPr>
          <p:cNvPr id="36" name="35 CuadroTexto"/>
          <p:cNvSpPr txBox="1"/>
          <p:nvPr/>
        </p:nvSpPr>
        <p:spPr>
          <a:xfrm>
            <a:off x="4038600" y="1611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</a:t>
            </a:r>
            <a:endParaRPr lang="en-US" b="1" dirty="0"/>
          </a:p>
        </p:txBody>
      </p:sp>
      <p:sp>
        <p:nvSpPr>
          <p:cNvPr id="37" name="36 CuadroTexto"/>
          <p:cNvSpPr txBox="1"/>
          <p:nvPr/>
        </p:nvSpPr>
        <p:spPr>
          <a:xfrm>
            <a:off x="3271699" y="2907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8" name="37 CuadroTexto"/>
          <p:cNvSpPr txBox="1"/>
          <p:nvPr/>
        </p:nvSpPr>
        <p:spPr>
          <a:xfrm>
            <a:off x="3801985" y="3516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9" name="38 CuadroTexto"/>
          <p:cNvSpPr txBox="1"/>
          <p:nvPr/>
        </p:nvSpPr>
        <p:spPr>
          <a:xfrm>
            <a:off x="5481499" y="2983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40" name="39 CuadroTexto"/>
          <p:cNvSpPr txBox="1"/>
          <p:nvPr/>
        </p:nvSpPr>
        <p:spPr>
          <a:xfrm>
            <a:off x="4868785" y="3757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2" name="41 CuadroTexto"/>
          <p:cNvSpPr txBox="1"/>
          <p:nvPr/>
        </p:nvSpPr>
        <p:spPr>
          <a:xfrm>
            <a:off x="2514600" y="38862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43" name="42 CuadroTexto"/>
          <p:cNvSpPr txBox="1"/>
          <p:nvPr/>
        </p:nvSpPr>
        <p:spPr>
          <a:xfrm>
            <a:off x="3050370" y="40386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44" name="43 CuadroTexto"/>
          <p:cNvSpPr txBox="1"/>
          <p:nvPr/>
        </p:nvSpPr>
        <p:spPr>
          <a:xfrm>
            <a:off x="3736170" y="31242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45" name="44 CuadroTexto"/>
          <p:cNvSpPr txBox="1"/>
          <p:nvPr/>
        </p:nvSpPr>
        <p:spPr>
          <a:xfrm>
            <a:off x="4117170" y="40386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t4</a:t>
            </a:r>
            <a:endParaRPr lang="en-US" dirty="0"/>
          </a:p>
        </p:txBody>
      </p:sp>
      <p:sp>
        <p:nvSpPr>
          <p:cNvPr id="46" name="45 CuadroTexto"/>
          <p:cNvSpPr txBox="1"/>
          <p:nvPr/>
        </p:nvSpPr>
        <p:spPr>
          <a:xfrm>
            <a:off x="3583770" y="214526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t5</a:t>
            </a:r>
            <a:endParaRPr lang="en-US" dirty="0"/>
          </a:p>
        </p:txBody>
      </p:sp>
      <p:sp>
        <p:nvSpPr>
          <p:cNvPr id="47" name="46 CuadroTexto"/>
          <p:cNvSpPr txBox="1"/>
          <p:nvPr/>
        </p:nvSpPr>
        <p:spPr>
          <a:xfrm>
            <a:off x="4879170" y="20574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t6</a:t>
            </a:r>
            <a:endParaRPr lang="en-US" dirty="0"/>
          </a:p>
        </p:txBody>
      </p:sp>
      <p:sp>
        <p:nvSpPr>
          <p:cNvPr id="48" name="47 CuadroTexto"/>
          <p:cNvSpPr txBox="1"/>
          <p:nvPr/>
        </p:nvSpPr>
        <p:spPr>
          <a:xfrm>
            <a:off x="4955370" y="33528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t7</a:t>
            </a:r>
            <a:endParaRPr lang="en-US" dirty="0"/>
          </a:p>
        </p:txBody>
      </p:sp>
      <p:sp>
        <p:nvSpPr>
          <p:cNvPr id="49" name="48 CuadroTexto"/>
          <p:cNvSpPr txBox="1"/>
          <p:nvPr/>
        </p:nvSpPr>
        <p:spPr>
          <a:xfrm>
            <a:off x="5943600" y="36576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t8</a:t>
            </a:r>
            <a:endParaRPr lang="en-US" dirty="0"/>
          </a:p>
        </p:txBody>
      </p:sp>
      <p:sp>
        <p:nvSpPr>
          <p:cNvPr id="50" name="49 CuadroTexto"/>
          <p:cNvSpPr txBox="1"/>
          <p:nvPr/>
        </p:nvSpPr>
        <p:spPr>
          <a:xfrm>
            <a:off x="4650570" y="405026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t9</a:t>
            </a:r>
            <a:endParaRPr lang="en-US" dirty="0"/>
          </a:p>
        </p:txBody>
      </p:sp>
      <p:sp>
        <p:nvSpPr>
          <p:cNvPr id="51" name="50 CuadroTexto"/>
          <p:cNvSpPr txBox="1"/>
          <p:nvPr/>
        </p:nvSpPr>
        <p:spPr>
          <a:xfrm>
            <a:off x="5334000" y="4038600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6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Emperor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805342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251408" y="4267200"/>
            <a:ext cx="6444792" cy="1945215"/>
            <a:chOff x="1251408" y="4267200"/>
            <a:chExt cx="6444792" cy="194521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1" t="35770" r="25396" b="38415"/>
            <a:stretch/>
          </p:blipFill>
          <p:spPr bwMode="auto">
            <a:xfrm>
              <a:off x="1251408" y="4724400"/>
              <a:ext cx="6444792" cy="1488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5 CuadroTexto"/>
            <p:cNvSpPr txBox="1"/>
            <p:nvPr/>
          </p:nvSpPr>
          <p:spPr>
            <a:xfrm>
              <a:off x="3110477" y="4267200"/>
              <a:ext cx="304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Felselstein’s</a:t>
              </a:r>
              <a:r>
                <a:rPr lang="en-US" dirty="0" smtClean="0"/>
                <a:t> pruning algorithm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72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6" t="17549" r="33226" b="8473"/>
          <a:stretch/>
        </p:blipFill>
        <p:spPr bwMode="auto">
          <a:xfrm>
            <a:off x="293179" y="1600200"/>
            <a:ext cx="437423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371600" y="21452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0.1</a:t>
            </a:r>
            <a:endParaRPr lang="en-US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2991012" y="2450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0.1</a:t>
            </a:r>
            <a:endParaRPr lang="en-US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1086012" y="30596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0.1</a:t>
            </a:r>
            <a:endParaRPr lang="en-US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28600" y="420266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0.2</a:t>
            </a:r>
            <a:endParaRPr lang="en-US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596994" y="41910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0.2</a:t>
            </a:r>
            <a:endParaRPr lang="en-US" b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152812" y="38862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0.2</a:t>
            </a:r>
            <a:endParaRPr lang="en-US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197194" y="450746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0.2</a:t>
            </a:r>
            <a:endParaRPr lang="en-US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4134012" y="41910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0.2</a:t>
            </a:r>
            <a:endParaRPr lang="en-US" b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t="18040" r="22530" b="25961"/>
          <a:stretch/>
        </p:blipFill>
        <p:spPr bwMode="auto">
          <a:xfrm>
            <a:off x="4586736" y="2231323"/>
            <a:ext cx="4570750" cy="195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181600" y="2209800"/>
            <a:ext cx="2984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</a:t>
            </a:r>
          </a:p>
          <a:p>
            <a:r>
              <a:rPr lang="en-US" sz="1400" b="1" dirty="0" smtClean="0"/>
              <a:t>C</a:t>
            </a:r>
          </a:p>
          <a:p>
            <a:r>
              <a:rPr lang="en-US" sz="1400" b="1" dirty="0" smtClean="0"/>
              <a:t>A</a:t>
            </a:r>
          </a:p>
          <a:p>
            <a:r>
              <a:rPr lang="en-US" sz="1400" b="1" dirty="0"/>
              <a:t>G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5181600" y="3200400"/>
            <a:ext cx="2984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</a:t>
            </a:r>
          </a:p>
          <a:p>
            <a:r>
              <a:rPr lang="en-US" sz="1400" b="1" dirty="0" smtClean="0"/>
              <a:t>C</a:t>
            </a:r>
          </a:p>
          <a:p>
            <a:r>
              <a:rPr lang="en-US" sz="1400" b="1" dirty="0" smtClean="0"/>
              <a:t>A</a:t>
            </a:r>
          </a:p>
          <a:p>
            <a:r>
              <a:rPr lang="en-US" sz="1400" b="1" dirty="0"/>
              <a:t>G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5715000" y="1978223"/>
            <a:ext cx="2914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                     C                  A                   G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716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5249" r="22530" b="27543"/>
          <a:stretch/>
        </p:blipFill>
        <p:spPr bwMode="auto">
          <a:xfrm>
            <a:off x="1483610" y="2743200"/>
            <a:ext cx="7431790" cy="18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874010" y="3002340"/>
            <a:ext cx="580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</a:t>
            </a:r>
          </a:p>
          <a:p>
            <a:r>
              <a:rPr lang="en-US" sz="2400" b="1" dirty="0" smtClean="0"/>
              <a:t>C</a:t>
            </a:r>
          </a:p>
          <a:p>
            <a:r>
              <a:rPr lang="en-US" sz="2400" b="1" dirty="0" smtClean="0"/>
              <a:t>A</a:t>
            </a:r>
          </a:p>
          <a:p>
            <a:r>
              <a:rPr lang="en-US" sz="2400" b="1" dirty="0"/>
              <a:t>G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2169410" y="2438400"/>
            <a:ext cx="658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                     C                  A                   G</a:t>
            </a:r>
            <a:endParaRPr lang="en-US" sz="28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4419600" y="2069068"/>
            <a:ext cx="10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Now I am</a:t>
            </a:r>
            <a:endParaRPr lang="en-US" b="1" dirty="0"/>
          </a:p>
        </p:txBody>
      </p:sp>
      <p:sp>
        <p:nvSpPr>
          <p:cNvPr id="8" name="7 CuadroTexto"/>
          <p:cNvSpPr txBox="1"/>
          <p:nvPr/>
        </p:nvSpPr>
        <p:spPr>
          <a:xfrm rot="16200000">
            <a:off x="-1165736" y="3445373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 the beginning of the node I was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68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 in clustering algorithms for sequence and evolution…</a:t>
            </a:r>
            <a:endParaRPr lang="en-US" dirty="0"/>
          </a:p>
        </p:txBody>
      </p:sp>
      <p:pic>
        <p:nvPicPr>
          <p:cNvPr id="1028" name="Picture 4" descr="Image result for luke i am your father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08" y="2819400"/>
            <a:ext cx="652709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Llamada ovalada"/>
          <p:cNvSpPr/>
          <p:nvPr/>
        </p:nvSpPr>
        <p:spPr>
          <a:xfrm>
            <a:off x="152400" y="1444752"/>
            <a:ext cx="3657600" cy="1527048"/>
          </a:xfrm>
          <a:prstGeom prst="wedgeEllipseCallout">
            <a:avLst>
              <a:gd name="adj1" fmla="val 26364"/>
              <a:gd name="adj2" fmla="val 11166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We need algorithms for retrieving the tree that generated the data without exploring ALL the space.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5 Llamada ovalada"/>
          <p:cNvSpPr/>
          <p:nvPr/>
        </p:nvSpPr>
        <p:spPr>
          <a:xfrm>
            <a:off x="5257800" y="1524000"/>
            <a:ext cx="3657600" cy="2057400"/>
          </a:xfrm>
          <a:prstGeom prst="wedgeEllipseCallout">
            <a:avLst>
              <a:gd name="adj1" fmla="val -60243"/>
              <a:gd name="adj2" fmla="val 674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We have described movements that we can go from one tree to another in heuristic approaches for finding the best tree given a cost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6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558" y="4056529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752600" y="32766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2744307" y="20574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4479"/>
              </p:ext>
            </p:extLst>
          </p:nvPr>
        </p:nvGraphicFramePr>
        <p:xfrm>
          <a:off x="5337188" y="4114800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556100" y="3821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5249" r="22530" b="27543"/>
          <a:stretch/>
        </p:blipFill>
        <p:spPr bwMode="auto">
          <a:xfrm>
            <a:off x="152401" y="2743200"/>
            <a:ext cx="3124200" cy="77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14648" y="2797314"/>
            <a:ext cx="29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381000" y="2514600"/>
            <a:ext cx="3290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       C                  A                   G</a:t>
            </a:r>
            <a:endParaRPr lang="en-US" sz="10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12932" y="1447800"/>
            <a:ext cx="496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pruning algorithm for estimating the likelihood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558" y="4056529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752600" y="32766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2744307" y="20574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78779"/>
              </p:ext>
            </p:extLst>
          </p:nvPr>
        </p:nvGraphicFramePr>
        <p:xfrm>
          <a:off x="5337188" y="4114800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556100" y="3821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5249" r="22530" b="46289"/>
          <a:stretch/>
        </p:blipFill>
        <p:spPr bwMode="auto">
          <a:xfrm>
            <a:off x="152401" y="2743200"/>
            <a:ext cx="3124200" cy="24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14648" y="2797314"/>
            <a:ext cx="29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381000" y="2514600"/>
            <a:ext cx="3290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       C                  A                   G</a:t>
            </a:r>
            <a:endParaRPr lang="en-US" sz="1000" b="1" dirty="0"/>
          </a:p>
        </p:txBody>
      </p:sp>
      <p:sp>
        <p:nvSpPr>
          <p:cNvPr id="2" name="1 Rectángulo"/>
          <p:cNvSpPr/>
          <p:nvPr/>
        </p:nvSpPr>
        <p:spPr>
          <a:xfrm>
            <a:off x="6248400" y="3941064"/>
            <a:ext cx="2971800" cy="42026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558" y="4056529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752600" y="32766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2744307" y="20574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95765"/>
              </p:ext>
            </p:extLst>
          </p:nvPr>
        </p:nvGraphicFramePr>
        <p:xfrm>
          <a:off x="5337188" y="4114800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556100" y="3821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5249" r="22530" b="46289"/>
          <a:stretch/>
        </p:blipFill>
        <p:spPr bwMode="auto">
          <a:xfrm>
            <a:off x="152401" y="2743200"/>
            <a:ext cx="3124200" cy="24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14648" y="2797314"/>
            <a:ext cx="29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381000" y="2514600"/>
            <a:ext cx="3290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       C                  A                   G</a:t>
            </a:r>
            <a:endParaRPr lang="en-US" sz="10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5567891" y="48768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0.084274</a:t>
            </a:r>
            <a:endParaRPr lang="en-U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7620000" y="48768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0.084274</a:t>
            </a:r>
            <a:endParaRPr lang="en-US" dirty="0"/>
          </a:p>
        </p:txBody>
      </p:sp>
      <p:sp>
        <p:nvSpPr>
          <p:cNvPr id="17" name="16 Rectángulo"/>
          <p:cNvSpPr/>
          <p:nvPr/>
        </p:nvSpPr>
        <p:spPr>
          <a:xfrm>
            <a:off x="6248400" y="3941064"/>
            <a:ext cx="2971800" cy="42026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558" y="4056529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752600" y="32766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2744307" y="20574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821601"/>
              </p:ext>
            </p:extLst>
          </p:nvPr>
        </p:nvGraphicFramePr>
        <p:xfrm>
          <a:off x="5337188" y="4114800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0.007102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556100" y="3821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5249" r="22530" b="46289"/>
          <a:stretch/>
        </p:blipFill>
        <p:spPr bwMode="auto">
          <a:xfrm>
            <a:off x="152401" y="2743200"/>
            <a:ext cx="3124200" cy="24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14648" y="2797314"/>
            <a:ext cx="29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381000" y="2514600"/>
            <a:ext cx="3290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       C                  A                   G</a:t>
            </a:r>
            <a:endParaRPr lang="en-US" sz="10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5567891" y="48768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0.084274</a:t>
            </a:r>
            <a:endParaRPr lang="en-U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7620000" y="48768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0.084274</a:t>
            </a:r>
            <a:endParaRPr lang="en-US" dirty="0"/>
          </a:p>
        </p:txBody>
      </p:sp>
      <p:sp>
        <p:nvSpPr>
          <p:cNvPr id="17" name="16 Rectángulo"/>
          <p:cNvSpPr/>
          <p:nvPr/>
        </p:nvSpPr>
        <p:spPr>
          <a:xfrm>
            <a:off x="6248400" y="3941064"/>
            <a:ext cx="2971800" cy="42026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1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558" y="4056529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752600" y="32766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2744307" y="20574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207189"/>
              </p:ext>
            </p:extLst>
          </p:nvPr>
        </p:nvGraphicFramePr>
        <p:xfrm>
          <a:off x="5337188" y="4114800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0.007102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0.680776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556100" y="3821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5249" r="22530" b="25448"/>
          <a:stretch/>
        </p:blipFill>
        <p:spPr bwMode="auto">
          <a:xfrm>
            <a:off x="152401" y="2743200"/>
            <a:ext cx="3124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14648" y="2797314"/>
            <a:ext cx="29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381000" y="2514600"/>
            <a:ext cx="3290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       C                  A                   G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5855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558" y="4056529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752600" y="32766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2744307" y="20574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949281"/>
              </p:ext>
            </p:extLst>
          </p:nvPr>
        </p:nvGraphicFramePr>
        <p:xfrm>
          <a:off x="5337188" y="4114800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0.007102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0.680776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556100" y="3821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5249" r="22530" b="25448"/>
          <a:stretch/>
        </p:blipFill>
        <p:spPr bwMode="auto">
          <a:xfrm>
            <a:off x="152401" y="2743200"/>
            <a:ext cx="3124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14648" y="2797314"/>
            <a:ext cx="29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381000" y="2514600"/>
            <a:ext cx="3290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       C                  A                   G</a:t>
            </a:r>
            <a:endParaRPr lang="en-US" sz="1000" b="1" dirty="0"/>
          </a:p>
        </p:txBody>
      </p:sp>
      <p:sp>
        <p:nvSpPr>
          <p:cNvPr id="18" name="17 Rectángulo"/>
          <p:cNvSpPr/>
          <p:nvPr/>
        </p:nvSpPr>
        <p:spPr>
          <a:xfrm>
            <a:off x="533400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721500"/>
              </p:ext>
            </p:extLst>
          </p:nvPr>
        </p:nvGraphicFramePr>
        <p:xfrm>
          <a:off x="615030" y="4630271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19 CuadroTexto"/>
          <p:cNvSpPr txBox="1"/>
          <p:nvPr/>
        </p:nvSpPr>
        <p:spPr>
          <a:xfrm>
            <a:off x="882711" y="434340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558" y="4056529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676400" y="3276600"/>
            <a:ext cx="36564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2744307" y="20574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62674"/>
              </p:ext>
            </p:extLst>
          </p:nvPr>
        </p:nvGraphicFramePr>
        <p:xfrm>
          <a:off x="5337188" y="4114800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0.007102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0.680776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556100" y="3821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90600" y="426720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graphicFrame>
        <p:nvGraphicFramePr>
          <p:cNvPr id="21" name="2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19427"/>
              </p:ext>
            </p:extLst>
          </p:nvPr>
        </p:nvGraphicFramePr>
        <p:xfrm>
          <a:off x="1676400" y="3283886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21 CuadroTexto"/>
          <p:cNvSpPr txBox="1"/>
          <p:nvPr/>
        </p:nvSpPr>
        <p:spPr>
          <a:xfrm>
            <a:off x="1895312" y="2990754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sp>
        <p:nvSpPr>
          <p:cNvPr id="3" name="2 CuadroTexto"/>
          <p:cNvSpPr txBox="1"/>
          <p:nvPr/>
        </p:nvSpPr>
        <p:spPr>
          <a:xfrm>
            <a:off x="57412" y="2297668"/>
            <a:ext cx="20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P(t6=T|1:T,2:C,3:A</a:t>
            </a:r>
            <a:r>
              <a:rPr lang="en-US" dirty="0"/>
              <a:t>)?</a:t>
            </a:r>
            <a:endParaRPr lang="en-US" dirty="0"/>
          </a:p>
        </p:txBody>
      </p:sp>
      <p:cxnSp>
        <p:nvCxnSpPr>
          <p:cNvPr id="11" name="10 Conector recto de flecha"/>
          <p:cNvCxnSpPr>
            <a:stCxn id="3" idx="2"/>
          </p:cNvCxnSpPr>
          <p:nvPr/>
        </p:nvCxnSpPr>
        <p:spPr>
          <a:xfrm>
            <a:off x="1095998" y="2667000"/>
            <a:ext cx="1037602" cy="693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7 Rectángulo"/>
          <p:cNvSpPr/>
          <p:nvPr/>
        </p:nvSpPr>
        <p:spPr>
          <a:xfrm>
            <a:off x="533400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65059"/>
              </p:ext>
            </p:extLst>
          </p:nvPr>
        </p:nvGraphicFramePr>
        <p:xfrm>
          <a:off x="615030" y="4630271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81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558" y="4056529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676400" y="3276600"/>
            <a:ext cx="36564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2744307" y="20574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2115"/>
              </p:ext>
            </p:extLst>
          </p:nvPr>
        </p:nvGraphicFramePr>
        <p:xfrm>
          <a:off x="5337188" y="4114800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0.007102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0.680776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556100" y="3821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5249" r="22530" b="25448"/>
          <a:stretch/>
        </p:blipFill>
        <p:spPr bwMode="auto">
          <a:xfrm>
            <a:off x="6706022" y="2080795"/>
            <a:ext cx="2097742" cy="56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6553200" y="2057400"/>
            <a:ext cx="19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6934621" y="1852195"/>
            <a:ext cx="22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C             A             G</a:t>
            </a:r>
            <a:endParaRPr lang="en-US" sz="1000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90600" y="426720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cxnSp>
        <p:nvCxnSpPr>
          <p:cNvPr id="3" name="2 Conector recto de flecha"/>
          <p:cNvCxnSpPr>
            <a:stCxn id="13" idx="2"/>
          </p:cNvCxnSpPr>
          <p:nvPr/>
        </p:nvCxnSpPr>
        <p:spPr>
          <a:xfrm flipH="1">
            <a:off x="4404531" y="2765286"/>
            <a:ext cx="2246080" cy="1784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15917" r="22530" b="53833"/>
          <a:stretch/>
        </p:blipFill>
        <p:spPr bwMode="auto">
          <a:xfrm>
            <a:off x="340658" y="2209800"/>
            <a:ext cx="2097742" cy="58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126705" y="2135028"/>
            <a:ext cx="19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493057" y="2028109"/>
            <a:ext cx="22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  C               A            G</a:t>
            </a:r>
            <a:endParaRPr lang="en-US" sz="1000" b="1" dirty="0"/>
          </a:p>
        </p:txBody>
      </p:sp>
      <p:cxnSp>
        <p:nvCxnSpPr>
          <p:cNvPr id="19" name="18 Conector recto de flecha"/>
          <p:cNvCxnSpPr/>
          <p:nvPr/>
        </p:nvCxnSpPr>
        <p:spPr>
          <a:xfrm>
            <a:off x="1447800" y="2842914"/>
            <a:ext cx="1296507" cy="978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2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06274"/>
              </p:ext>
            </p:extLst>
          </p:nvPr>
        </p:nvGraphicFramePr>
        <p:xfrm>
          <a:off x="1676400" y="3283886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21 CuadroTexto"/>
          <p:cNvSpPr txBox="1"/>
          <p:nvPr/>
        </p:nvSpPr>
        <p:spPr>
          <a:xfrm>
            <a:off x="1895312" y="2990754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sp>
        <p:nvSpPr>
          <p:cNvPr id="20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17 Rectángulo"/>
          <p:cNvSpPr/>
          <p:nvPr/>
        </p:nvSpPr>
        <p:spPr>
          <a:xfrm>
            <a:off x="533400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65059"/>
              </p:ext>
            </p:extLst>
          </p:nvPr>
        </p:nvGraphicFramePr>
        <p:xfrm>
          <a:off x="615030" y="4630271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66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558" y="4056529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676400" y="3276600"/>
            <a:ext cx="36564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2744307" y="20574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67634"/>
              </p:ext>
            </p:extLst>
          </p:nvPr>
        </p:nvGraphicFramePr>
        <p:xfrm>
          <a:off x="5337188" y="4114800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0.007102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0.680776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556100" y="3821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5249" r="22530" b="44674"/>
          <a:stretch/>
        </p:blipFill>
        <p:spPr bwMode="auto">
          <a:xfrm>
            <a:off x="6706022" y="2080795"/>
            <a:ext cx="2097742" cy="19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6553200" y="2057400"/>
            <a:ext cx="19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6934621" y="1852195"/>
            <a:ext cx="22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C             A             G</a:t>
            </a:r>
            <a:endParaRPr lang="en-US" sz="1000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90600" y="426720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cxnSp>
        <p:nvCxnSpPr>
          <p:cNvPr id="3" name="2 Conector recto de flecha"/>
          <p:cNvCxnSpPr>
            <a:stCxn id="13" idx="2"/>
          </p:cNvCxnSpPr>
          <p:nvPr/>
        </p:nvCxnSpPr>
        <p:spPr>
          <a:xfrm flipH="1">
            <a:off x="4404531" y="2765286"/>
            <a:ext cx="2246080" cy="1784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15917" r="22530" b="73590"/>
          <a:stretch/>
        </p:blipFill>
        <p:spPr bwMode="auto">
          <a:xfrm>
            <a:off x="340658" y="2209800"/>
            <a:ext cx="2097742" cy="20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126705" y="2135028"/>
            <a:ext cx="19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493057" y="2028109"/>
            <a:ext cx="22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  C               A            G</a:t>
            </a:r>
            <a:endParaRPr lang="en-US" sz="1000" b="1" dirty="0"/>
          </a:p>
        </p:txBody>
      </p:sp>
      <p:cxnSp>
        <p:nvCxnSpPr>
          <p:cNvPr id="19" name="18 Conector recto de flecha"/>
          <p:cNvCxnSpPr/>
          <p:nvPr/>
        </p:nvCxnSpPr>
        <p:spPr>
          <a:xfrm>
            <a:off x="1447800" y="2842914"/>
            <a:ext cx="1296507" cy="978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2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707544"/>
              </p:ext>
            </p:extLst>
          </p:nvPr>
        </p:nvGraphicFramePr>
        <p:xfrm>
          <a:off x="1676400" y="3283886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21 CuadroTexto"/>
          <p:cNvSpPr txBox="1"/>
          <p:nvPr/>
        </p:nvSpPr>
        <p:spPr>
          <a:xfrm>
            <a:off x="1895312" y="2990754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sp>
        <p:nvSpPr>
          <p:cNvPr id="20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17 Rectángulo"/>
          <p:cNvSpPr/>
          <p:nvPr/>
        </p:nvSpPr>
        <p:spPr>
          <a:xfrm>
            <a:off x="533400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65059"/>
              </p:ext>
            </p:extLst>
          </p:nvPr>
        </p:nvGraphicFramePr>
        <p:xfrm>
          <a:off x="615030" y="4630271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48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558" y="4056529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676400" y="3276600"/>
            <a:ext cx="36564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2744307" y="20574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669745"/>
              </p:ext>
            </p:extLst>
          </p:nvPr>
        </p:nvGraphicFramePr>
        <p:xfrm>
          <a:off x="5337188" y="4114800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0.007102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0.680776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556100" y="3821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5249" r="22530" b="48034"/>
          <a:stretch/>
        </p:blipFill>
        <p:spPr bwMode="auto">
          <a:xfrm>
            <a:off x="6706022" y="2080795"/>
            <a:ext cx="2097742" cy="12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6553200" y="2057400"/>
            <a:ext cx="19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6934621" y="1852195"/>
            <a:ext cx="22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C             A             G</a:t>
            </a:r>
            <a:endParaRPr lang="en-US" sz="1000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90600" y="426720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cxnSp>
        <p:nvCxnSpPr>
          <p:cNvPr id="3" name="2 Conector recto de flecha"/>
          <p:cNvCxnSpPr>
            <a:stCxn id="13" idx="2"/>
          </p:cNvCxnSpPr>
          <p:nvPr/>
        </p:nvCxnSpPr>
        <p:spPr>
          <a:xfrm flipH="1">
            <a:off x="4404531" y="2765286"/>
            <a:ext cx="2246080" cy="1784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15917" r="22530" b="73590"/>
          <a:stretch/>
        </p:blipFill>
        <p:spPr bwMode="auto">
          <a:xfrm>
            <a:off x="340658" y="2209800"/>
            <a:ext cx="2097742" cy="20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126705" y="2135028"/>
            <a:ext cx="19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493057" y="2028109"/>
            <a:ext cx="22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  C               A            G</a:t>
            </a:r>
            <a:endParaRPr lang="en-US" sz="1000" b="1" dirty="0"/>
          </a:p>
        </p:txBody>
      </p:sp>
      <p:cxnSp>
        <p:nvCxnSpPr>
          <p:cNvPr id="19" name="18 Conector recto de flecha"/>
          <p:cNvCxnSpPr/>
          <p:nvPr/>
        </p:nvCxnSpPr>
        <p:spPr>
          <a:xfrm>
            <a:off x="1447800" y="2842914"/>
            <a:ext cx="1296507" cy="978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2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92705"/>
              </p:ext>
            </p:extLst>
          </p:nvPr>
        </p:nvGraphicFramePr>
        <p:xfrm>
          <a:off x="1676400" y="3283886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21 CuadroTexto"/>
          <p:cNvSpPr txBox="1"/>
          <p:nvPr/>
        </p:nvSpPr>
        <p:spPr>
          <a:xfrm>
            <a:off x="1895312" y="2990754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sp>
        <p:nvSpPr>
          <p:cNvPr id="2" name="1 Rectángulo"/>
          <p:cNvSpPr/>
          <p:nvPr/>
        </p:nvSpPr>
        <p:spPr>
          <a:xfrm>
            <a:off x="7754893" y="1852195"/>
            <a:ext cx="474707" cy="4583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17 Rectángulo"/>
          <p:cNvSpPr/>
          <p:nvPr/>
        </p:nvSpPr>
        <p:spPr>
          <a:xfrm>
            <a:off x="533400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65059"/>
              </p:ext>
            </p:extLst>
          </p:nvPr>
        </p:nvGraphicFramePr>
        <p:xfrm>
          <a:off x="615030" y="4630271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 in clustering algorithms for sequence and evolution…</a:t>
            </a:r>
            <a:endParaRPr lang="en-US" dirty="0"/>
          </a:p>
        </p:txBody>
      </p:sp>
      <p:pic>
        <p:nvPicPr>
          <p:cNvPr id="1028" name="Picture 4" descr="Image result for luke i am your father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08" y="2819400"/>
            <a:ext cx="652709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Llamada ovalada"/>
          <p:cNvSpPr/>
          <p:nvPr/>
        </p:nvSpPr>
        <p:spPr>
          <a:xfrm>
            <a:off x="5181600" y="1444752"/>
            <a:ext cx="3124200" cy="1374648"/>
          </a:xfrm>
          <a:prstGeom prst="wedgeEllipseCallout">
            <a:avLst>
              <a:gd name="adj1" fmla="val -62079"/>
              <a:gd name="adj2" fmla="val 1499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…methods that are based on using distance matrices…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5 Llamada ovalada"/>
          <p:cNvSpPr/>
          <p:nvPr/>
        </p:nvSpPr>
        <p:spPr>
          <a:xfrm>
            <a:off x="76200" y="1520952"/>
            <a:ext cx="3124200" cy="1374648"/>
          </a:xfrm>
          <a:prstGeom prst="wedgeEllipseCallout">
            <a:avLst>
              <a:gd name="adj1" fmla="val 39315"/>
              <a:gd name="adj2" fmla="val 1349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 far we have seen methods based on generating distances between OTUs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558" y="4056529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676400" y="3276600"/>
            <a:ext cx="36564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2744307" y="20574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276858"/>
              </p:ext>
            </p:extLst>
          </p:nvPr>
        </p:nvGraphicFramePr>
        <p:xfrm>
          <a:off x="5337188" y="4114800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0.007102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0.680776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0.002054</a:t>
                      </a:r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5556100" y="382166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5249" r="22530" b="44674"/>
          <a:stretch/>
        </p:blipFill>
        <p:spPr bwMode="auto">
          <a:xfrm>
            <a:off x="6706022" y="2080795"/>
            <a:ext cx="2097742" cy="19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6553200" y="2057400"/>
            <a:ext cx="19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6934621" y="1852195"/>
            <a:ext cx="22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C             A             G</a:t>
            </a:r>
            <a:endParaRPr lang="en-US" sz="1000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90600" y="426720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cxnSp>
        <p:nvCxnSpPr>
          <p:cNvPr id="3" name="2 Conector recto de flecha"/>
          <p:cNvCxnSpPr>
            <a:stCxn id="13" idx="2"/>
          </p:cNvCxnSpPr>
          <p:nvPr/>
        </p:nvCxnSpPr>
        <p:spPr>
          <a:xfrm flipH="1">
            <a:off x="4404531" y="2765286"/>
            <a:ext cx="2246080" cy="1784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15917" r="22530" b="73590"/>
          <a:stretch/>
        </p:blipFill>
        <p:spPr bwMode="auto">
          <a:xfrm>
            <a:off x="340658" y="2209800"/>
            <a:ext cx="2097742" cy="20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126705" y="2135028"/>
            <a:ext cx="194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</a:t>
            </a:r>
          </a:p>
          <a:p>
            <a:r>
              <a:rPr lang="en-US" sz="1000" b="1" dirty="0" smtClean="0"/>
              <a:t>C</a:t>
            </a:r>
          </a:p>
          <a:p>
            <a:r>
              <a:rPr lang="en-US" sz="1000" b="1" dirty="0" smtClean="0"/>
              <a:t>A</a:t>
            </a:r>
          </a:p>
          <a:p>
            <a:r>
              <a:rPr lang="en-US" sz="1000" b="1" dirty="0"/>
              <a:t>G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493057" y="2028109"/>
            <a:ext cx="2209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T                C               A            G</a:t>
            </a:r>
            <a:endParaRPr lang="en-US" sz="1000" b="1" dirty="0"/>
          </a:p>
        </p:txBody>
      </p:sp>
      <p:cxnSp>
        <p:nvCxnSpPr>
          <p:cNvPr id="19" name="18 Conector recto de flecha"/>
          <p:cNvCxnSpPr/>
          <p:nvPr/>
        </p:nvCxnSpPr>
        <p:spPr>
          <a:xfrm>
            <a:off x="1447800" y="2842914"/>
            <a:ext cx="1296507" cy="978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20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798273"/>
              </p:ext>
            </p:extLst>
          </p:nvPr>
        </p:nvGraphicFramePr>
        <p:xfrm>
          <a:off x="1676400" y="3283886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21 CuadroTexto"/>
          <p:cNvSpPr txBox="1"/>
          <p:nvPr/>
        </p:nvSpPr>
        <p:spPr>
          <a:xfrm>
            <a:off x="1895312" y="2990754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               C               A              G</a:t>
            </a:r>
            <a:endParaRPr lang="en-US" dirty="0"/>
          </a:p>
        </p:txBody>
      </p:sp>
      <p:sp>
        <p:nvSpPr>
          <p:cNvPr id="2" name="1 Rectángulo"/>
          <p:cNvSpPr/>
          <p:nvPr/>
        </p:nvSpPr>
        <p:spPr>
          <a:xfrm>
            <a:off x="7754893" y="1852195"/>
            <a:ext cx="474707" cy="4583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CuadroTexto"/>
          <p:cNvSpPr txBox="1"/>
          <p:nvPr/>
        </p:nvSpPr>
        <p:spPr>
          <a:xfrm>
            <a:off x="12911" y="6397823"/>
            <a:ext cx="9131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P(t6=T|1:T,2:C,3:A)= ((0.906563*0.069533)+(0.045855*0.069533)+(0.023791*0.002054)+(0.023791*0.002054))*0.045317</a:t>
            </a:r>
            <a:endParaRPr lang="en-US" sz="1400" b="1" dirty="0"/>
          </a:p>
        </p:txBody>
      </p:sp>
      <p:sp>
        <p:nvSpPr>
          <p:cNvPr id="24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17 Rectángulo"/>
          <p:cNvSpPr/>
          <p:nvPr/>
        </p:nvSpPr>
        <p:spPr>
          <a:xfrm>
            <a:off x="533400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65059"/>
              </p:ext>
            </p:extLst>
          </p:nvPr>
        </p:nvGraphicFramePr>
        <p:xfrm>
          <a:off x="615030" y="4630271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6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t="40275" r="22828" b="29863"/>
          <a:stretch/>
        </p:blipFill>
        <p:spPr bwMode="auto">
          <a:xfrm>
            <a:off x="6324600" y="1905000"/>
            <a:ext cx="2743200" cy="74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17 Rectángulo"/>
          <p:cNvSpPr/>
          <p:nvPr/>
        </p:nvSpPr>
        <p:spPr>
          <a:xfrm>
            <a:off x="533400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65059"/>
              </p:ext>
            </p:extLst>
          </p:nvPr>
        </p:nvGraphicFramePr>
        <p:xfrm>
          <a:off x="615030" y="4630271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1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-762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 and the parameters!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16000" r="25530" b="18902"/>
          <a:stretch/>
        </p:blipFill>
        <p:spPr bwMode="auto">
          <a:xfrm>
            <a:off x="762000" y="1752600"/>
            <a:ext cx="8073852" cy="45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2246586" y="1447800"/>
                <a:ext cx="4611414" cy="438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  <m:e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0.000112+0.001838+0.000075+0.000014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586" y="1447800"/>
                <a:ext cx="4611414" cy="4380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6 Rectángulo"/>
          <p:cNvSpPr/>
          <p:nvPr/>
        </p:nvSpPr>
        <p:spPr>
          <a:xfrm>
            <a:off x="610707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17 Rectángulo"/>
          <p:cNvSpPr/>
          <p:nvPr/>
        </p:nvSpPr>
        <p:spPr>
          <a:xfrm>
            <a:off x="533400" y="4572000"/>
            <a:ext cx="3580293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865059"/>
              </p:ext>
            </p:extLst>
          </p:nvPr>
        </p:nvGraphicFramePr>
        <p:xfrm>
          <a:off x="615030" y="4630271"/>
          <a:ext cx="3578212" cy="221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95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53673" marR="53673" marT="26837" marB="268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0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now… Imagine that we know the topology of the tree</a:t>
            </a:r>
            <a:endParaRPr lang="en-US" dirty="0"/>
          </a:p>
        </p:txBody>
      </p:sp>
      <p:sp>
        <p:nvSpPr>
          <p:cNvPr id="8" name="7 CuadroTexto"/>
          <p:cNvSpPr txBox="1"/>
          <p:nvPr/>
        </p:nvSpPr>
        <p:spPr>
          <a:xfrm>
            <a:off x="457200" y="1828800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P(</a:t>
            </a:r>
            <a:r>
              <a:rPr lang="en-US" sz="3200" b="1" dirty="0" err="1" smtClean="0"/>
              <a:t>D|</a:t>
            </a:r>
            <a:r>
              <a:rPr lang="en-US" sz="3200" b="1" dirty="0" err="1" smtClean="0">
                <a:latin typeface="Symbol" panose="05050102010706020507" pitchFamily="18" charset="2"/>
              </a:rPr>
              <a:t>q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2057400" y="1868269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“What is the probability (likelihood) of observing the data given the values of the set of parameters”</a:t>
            </a:r>
            <a:endParaRPr lang="en-US" i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6" t="38538" r="28774" b="34624"/>
          <a:stretch/>
        </p:blipFill>
        <p:spPr bwMode="auto">
          <a:xfrm>
            <a:off x="474406" y="3109451"/>
            <a:ext cx="7728155" cy="230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609600" y="2819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is the </a:t>
            </a:r>
            <a:r>
              <a:rPr lang="en-US" dirty="0" err="1" smtClean="0"/>
              <a:t>loglikelihood</a:t>
            </a:r>
            <a:r>
              <a:rPr lang="en-US" dirty="0" smtClean="0"/>
              <a:t> of all the positions given the length of the branches and my model of nucleotide evolution?</a:t>
            </a:r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474406" y="5410200"/>
            <a:ext cx="427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parameter we want to maximize!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8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What we want to do?</a:t>
            </a:r>
            <a:endParaRPr lang="en-US" dirty="0"/>
          </a:p>
        </p:txBody>
      </p:sp>
      <p:sp>
        <p:nvSpPr>
          <p:cNvPr id="12" name="1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Branch length</a:t>
            </a:r>
          </a:p>
          <a:p>
            <a:pPr lvl="1"/>
            <a:r>
              <a:rPr lang="en-US" dirty="0" smtClean="0"/>
              <a:t>Rates of substitution</a:t>
            </a:r>
          </a:p>
          <a:p>
            <a:r>
              <a:rPr lang="en-US" dirty="0" smtClean="0"/>
              <a:t>Topology</a:t>
            </a:r>
          </a:p>
          <a:p>
            <a:pPr lvl="1"/>
            <a:r>
              <a:rPr lang="en-US" dirty="0" smtClean="0"/>
              <a:t>Relationship between OTUs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CuadroTexto"/>
          <p:cNvSpPr txBox="1"/>
          <p:nvPr/>
        </p:nvSpPr>
        <p:spPr>
          <a:xfrm>
            <a:off x="1981200" y="2052935"/>
            <a:ext cx="5077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Maximizing Parameters of a given tree</a:t>
            </a:r>
            <a:endParaRPr lang="en-US" sz="2400" b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3124200" y="4659868"/>
            <a:ext cx="2658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Propose a new tree</a:t>
            </a:r>
            <a:endParaRPr lang="en-US" sz="2400" b="1" dirty="0"/>
          </a:p>
        </p:txBody>
      </p:sp>
      <p:sp>
        <p:nvSpPr>
          <p:cNvPr id="4" name="3 Flecha curvada hacia la derecha"/>
          <p:cNvSpPr/>
          <p:nvPr/>
        </p:nvSpPr>
        <p:spPr>
          <a:xfrm flipH="1">
            <a:off x="7467600" y="2089666"/>
            <a:ext cx="1143000" cy="286333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7 Flecha curvada hacia la derecha"/>
          <p:cNvSpPr/>
          <p:nvPr/>
        </p:nvSpPr>
        <p:spPr>
          <a:xfrm rot="10800000" flipH="1">
            <a:off x="457201" y="2057400"/>
            <a:ext cx="1143000" cy="286333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What we want to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Flecha curvada hacia la derecha"/>
          <p:cNvSpPr/>
          <p:nvPr/>
        </p:nvSpPr>
        <p:spPr>
          <a:xfrm flipH="1">
            <a:off x="7467600" y="2089666"/>
            <a:ext cx="1143000" cy="286333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7 Flecha curvada hacia la derecha"/>
          <p:cNvSpPr/>
          <p:nvPr/>
        </p:nvSpPr>
        <p:spPr>
          <a:xfrm rot="10800000" flipH="1">
            <a:off x="457201" y="2057400"/>
            <a:ext cx="1143000" cy="286333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52800"/>
            <a:ext cx="5757519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6" t="38538" r="28774" b="34624"/>
          <a:stretch/>
        </p:blipFill>
        <p:spPr bwMode="auto">
          <a:xfrm>
            <a:off x="1633881" y="1499857"/>
            <a:ext cx="5757519" cy="171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What we want to do?</a:t>
            </a:r>
            <a:endParaRPr lang="en-US" dirty="0"/>
          </a:p>
        </p:txBody>
      </p:sp>
      <p:sp>
        <p:nvSpPr>
          <p:cNvPr id="11" name="10 Forma libre"/>
          <p:cNvSpPr/>
          <p:nvPr/>
        </p:nvSpPr>
        <p:spPr>
          <a:xfrm>
            <a:off x="3886200" y="1063587"/>
            <a:ext cx="1143000" cy="841413"/>
          </a:xfrm>
          <a:custGeom>
            <a:avLst/>
            <a:gdLst>
              <a:gd name="connsiteX0" fmla="*/ 804597 w 899856"/>
              <a:gd name="connsiteY0" fmla="*/ 662424 h 662424"/>
              <a:gd name="connsiteX1" fmla="*/ 899190 w 899856"/>
              <a:gd name="connsiteY1" fmla="*/ 489003 h 662424"/>
              <a:gd name="connsiteX2" fmla="*/ 836128 w 899856"/>
              <a:gd name="connsiteY2" fmla="*/ 205224 h 662424"/>
              <a:gd name="connsiteX3" fmla="*/ 646942 w 899856"/>
              <a:gd name="connsiteY3" fmla="*/ 31803 h 662424"/>
              <a:gd name="connsiteX4" fmla="*/ 268569 w 899856"/>
              <a:gd name="connsiteY4" fmla="*/ 16037 h 662424"/>
              <a:gd name="connsiteX5" fmla="*/ 47852 w 899856"/>
              <a:gd name="connsiteY5" fmla="*/ 205224 h 662424"/>
              <a:gd name="connsiteX6" fmla="*/ 555 w 899856"/>
              <a:gd name="connsiteY6" fmla="*/ 457472 h 662424"/>
              <a:gd name="connsiteX7" fmla="*/ 63617 w 899856"/>
              <a:gd name="connsiteY7" fmla="*/ 615127 h 662424"/>
              <a:gd name="connsiteX8" fmla="*/ 142445 w 899856"/>
              <a:gd name="connsiteY8" fmla="*/ 662424 h 6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856" h="662424">
                <a:moveTo>
                  <a:pt x="804597" y="662424"/>
                </a:moveTo>
                <a:cubicBezTo>
                  <a:pt x="849266" y="613813"/>
                  <a:pt x="893935" y="565203"/>
                  <a:pt x="899190" y="489003"/>
                </a:cubicBezTo>
                <a:cubicBezTo>
                  <a:pt x="904445" y="412803"/>
                  <a:pt x="878169" y="281424"/>
                  <a:pt x="836128" y="205224"/>
                </a:cubicBezTo>
                <a:cubicBezTo>
                  <a:pt x="794087" y="129024"/>
                  <a:pt x="741535" y="63334"/>
                  <a:pt x="646942" y="31803"/>
                </a:cubicBezTo>
                <a:cubicBezTo>
                  <a:pt x="552349" y="272"/>
                  <a:pt x="368417" y="-12866"/>
                  <a:pt x="268569" y="16037"/>
                </a:cubicBezTo>
                <a:cubicBezTo>
                  <a:pt x="168721" y="44940"/>
                  <a:pt x="92521" y="131652"/>
                  <a:pt x="47852" y="205224"/>
                </a:cubicBezTo>
                <a:cubicBezTo>
                  <a:pt x="3183" y="278796"/>
                  <a:pt x="-2072" y="389155"/>
                  <a:pt x="555" y="457472"/>
                </a:cubicBezTo>
                <a:cubicBezTo>
                  <a:pt x="3182" y="525789"/>
                  <a:pt x="39969" y="580968"/>
                  <a:pt x="63617" y="615127"/>
                </a:cubicBezTo>
                <a:cubicBezTo>
                  <a:pt x="87265" y="649286"/>
                  <a:pt x="114855" y="655855"/>
                  <a:pt x="142445" y="662424"/>
                </a:cubicBezTo>
              </a:path>
            </a:pathLst>
          </a:custGeom>
          <a:noFill/>
          <a:ln w="50800">
            <a:solidFill>
              <a:srgbClr val="FF0000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Flecha curvada hacia la derecha"/>
          <p:cNvSpPr/>
          <p:nvPr/>
        </p:nvSpPr>
        <p:spPr>
          <a:xfrm flipH="1">
            <a:off x="7467600" y="2089666"/>
            <a:ext cx="1143000" cy="286333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7 Flecha curvada hacia la derecha"/>
          <p:cNvSpPr/>
          <p:nvPr/>
        </p:nvSpPr>
        <p:spPr>
          <a:xfrm rot="10800000" flipH="1">
            <a:off x="457201" y="2057400"/>
            <a:ext cx="1143000" cy="286333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52800"/>
            <a:ext cx="5757519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6" t="38538" r="28774" b="34624"/>
          <a:stretch/>
        </p:blipFill>
        <p:spPr bwMode="auto">
          <a:xfrm>
            <a:off x="1633881" y="1499857"/>
            <a:ext cx="5757519" cy="171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What we want to do?</a:t>
            </a:r>
            <a:endParaRPr lang="en-US" dirty="0"/>
          </a:p>
        </p:txBody>
      </p:sp>
      <p:sp>
        <p:nvSpPr>
          <p:cNvPr id="11" name="10 Forma libre"/>
          <p:cNvSpPr/>
          <p:nvPr/>
        </p:nvSpPr>
        <p:spPr>
          <a:xfrm>
            <a:off x="3886200" y="1063587"/>
            <a:ext cx="1143000" cy="841413"/>
          </a:xfrm>
          <a:custGeom>
            <a:avLst/>
            <a:gdLst>
              <a:gd name="connsiteX0" fmla="*/ 804597 w 899856"/>
              <a:gd name="connsiteY0" fmla="*/ 662424 h 662424"/>
              <a:gd name="connsiteX1" fmla="*/ 899190 w 899856"/>
              <a:gd name="connsiteY1" fmla="*/ 489003 h 662424"/>
              <a:gd name="connsiteX2" fmla="*/ 836128 w 899856"/>
              <a:gd name="connsiteY2" fmla="*/ 205224 h 662424"/>
              <a:gd name="connsiteX3" fmla="*/ 646942 w 899856"/>
              <a:gd name="connsiteY3" fmla="*/ 31803 h 662424"/>
              <a:gd name="connsiteX4" fmla="*/ 268569 w 899856"/>
              <a:gd name="connsiteY4" fmla="*/ 16037 h 662424"/>
              <a:gd name="connsiteX5" fmla="*/ 47852 w 899856"/>
              <a:gd name="connsiteY5" fmla="*/ 205224 h 662424"/>
              <a:gd name="connsiteX6" fmla="*/ 555 w 899856"/>
              <a:gd name="connsiteY6" fmla="*/ 457472 h 662424"/>
              <a:gd name="connsiteX7" fmla="*/ 63617 w 899856"/>
              <a:gd name="connsiteY7" fmla="*/ 615127 h 662424"/>
              <a:gd name="connsiteX8" fmla="*/ 142445 w 899856"/>
              <a:gd name="connsiteY8" fmla="*/ 662424 h 6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856" h="662424">
                <a:moveTo>
                  <a:pt x="804597" y="662424"/>
                </a:moveTo>
                <a:cubicBezTo>
                  <a:pt x="849266" y="613813"/>
                  <a:pt x="893935" y="565203"/>
                  <a:pt x="899190" y="489003"/>
                </a:cubicBezTo>
                <a:cubicBezTo>
                  <a:pt x="904445" y="412803"/>
                  <a:pt x="878169" y="281424"/>
                  <a:pt x="836128" y="205224"/>
                </a:cubicBezTo>
                <a:cubicBezTo>
                  <a:pt x="794087" y="129024"/>
                  <a:pt x="741535" y="63334"/>
                  <a:pt x="646942" y="31803"/>
                </a:cubicBezTo>
                <a:cubicBezTo>
                  <a:pt x="552349" y="272"/>
                  <a:pt x="368417" y="-12866"/>
                  <a:pt x="268569" y="16037"/>
                </a:cubicBezTo>
                <a:cubicBezTo>
                  <a:pt x="168721" y="44940"/>
                  <a:pt x="92521" y="131652"/>
                  <a:pt x="47852" y="205224"/>
                </a:cubicBezTo>
                <a:cubicBezTo>
                  <a:pt x="3183" y="278796"/>
                  <a:pt x="-2072" y="389155"/>
                  <a:pt x="555" y="457472"/>
                </a:cubicBezTo>
                <a:cubicBezTo>
                  <a:pt x="3182" y="525789"/>
                  <a:pt x="39969" y="580968"/>
                  <a:pt x="63617" y="615127"/>
                </a:cubicBezTo>
                <a:cubicBezTo>
                  <a:pt x="87265" y="649286"/>
                  <a:pt x="114855" y="655855"/>
                  <a:pt x="142445" y="662424"/>
                </a:cubicBezTo>
              </a:path>
            </a:pathLst>
          </a:custGeom>
          <a:noFill/>
          <a:ln w="50800">
            <a:solidFill>
              <a:srgbClr val="FF0000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7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are the differences between maximum parsimony and maximum likelihood?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94403"/>
            <a:ext cx="7886700" cy="994172"/>
          </a:xfrm>
        </p:spPr>
        <p:txBody>
          <a:bodyPr/>
          <a:lstStyle/>
          <a:p>
            <a:r>
              <a:rPr lang="en-US" dirty="0" smtClean="0"/>
              <a:t>Bayesian methods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t="14346" r="22311" b="8045"/>
          <a:stretch/>
        </p:blipFill>
        <p:spPr bwMode="auto">
          <a:xfrm>
            <a:off x="1564110" y="2481514"/>
            <a:ext cx="4829038" cy="308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926850" y="3537728"/>
            <a:ext cx="9707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/>
              <a:t>P(</a:t>
            </a:r>
            <a:r>
              <a:rPr lang="en-US" sz="2250" dirty="0" err="1"/>
              <a:t>D|</a:t>
            </a:r>
            <a:r>
              <a:rPr lang="en-US" sz="2250" dirty="0" err="1">
                <a:latin typeface="Symbol" panose="05050102010706020507" pitchFamily="18" charset="2"/>
              </a:rPr>
              <a:t>q</a:t>
            </a:r>
            <a:r>
              <a:rPr lang="en-US" sz="2250" dirty="0"/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128375" y="2660998"/>
            <a:ext cx="2536521" cy="15813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15569" y="2383999"/>
            <a:ext cx="21479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The area does not add to 1!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40269" y="5469959"/>
            <a:ext cx="2414392" cy="281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90359" y="4731257"/>
            <a:ext cx="208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What if we knew from previous experiences that some values are more likely than others?</a:t>
            </a:r>
          </a:p>
        </p:txBody>
      </p:sp>
    </p:spTree>
    <p:extLst>
      <p:ext uri="{BB962C8B-B14F-4D97-AF65-F5344CB8AC3E}">
        <p14:creationId xmlns:p14="http://schemas.microsoft.com/office/powerpoint/2010/main" val="140737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 in clustering algorithms for sequence and evolution…</a:t>
            </a:r>
            <a:endParaRPr lang="en-US" dirty="0"/>
          </a:p>
        </p:txBody>
      </p:sp>
      <p:pic>
        <p:nvPicPr>
          <p:cNvPr id="1028" name="Picture 4" descr="Image result for luke i am your father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08" y="2819400"/>
            <a:ext cx="652709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Llamada ovalada"/>
          <p:cNvSpPr/>
          <p:nvPr/>
        </p:nvSpPr>
        <p:spPr>
          <a:xfrm>
            <a:off x="152400" y="1444752"/>
            <a:ext cx="3657600" cy="1679448"/>
          </a:xfrm>
          <a:prstGeom prst="wedgeEllipseCallout">
            <a:avLst>
              <a:gd name="adj1" fmla="val 26364"/>
              <a:gd name="adj2" fmla="val 1055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…and maximum parsimony, that is based in characters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7 Llamada ovalada"/>
          <p:cNvSpPr/>
          <p:nvPr/>
        </p:nvSpPr>
        <p:spPr>
          <a:xfrm>
            <a:off x="5181600" y="1444752"/>
            <a:ext cx="3124200" cy="1374648"/>
          </a:xfrm>
          <a:prstGeom prst="wedgeEllipseCallout">
            <a:avLst>
              <a:gd name="adj1" fmla="val -62079"/>
              <a:gd name="adj2" fmla="val 1499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Today we will look at maximum likelihood cost functions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t="14346" r="22311" b="8045"/>
          <a:stretch/>
        </p:blipFill>
        <p:spPr bwMode="auto">
          <a:xfrm>
            <a:off x="1564110" y="2481514"/>
            <a:ext cx="4829038" cy="308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651046" y="3261922"/>
            <a:ext cx="152236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dirty="0">
                <a:solidFill>
                  <a:srgbClr val="FF0000"/>
                </a:solidFill>
              </a:rPr>
              <a:t>P(</a:t>
            </a:r>
            <a:r>
              <a:rPr lang="en-US" sz="2250" b="1" dirty="0">
                <a:solidFill>
                  <a:srgbClr val="FF0000"/>
                </a:solidFill>
                <a:latin typeface="Symbol" panose="05050102010706020507" pitchFamily="18" charset="2"/>
              </a:rPr>
              <a:t>q</a:t>
            </a:r>
            <a:r>
              <a:rPr lang="en-US" sz="2250" b="1" dirty="0">
                <a:solidFill>
                  <a:srgbClr val="FF0000"/>
                </a:solidFill>
              </a:rPr>
              <a:t>)</a:t>
            </a:r>
            <a:r>
              <a:rPr lang="en-US" sz="2250" dirty="0"/>
              <a:t>P(</a:t>
            </a:r>
            <a:r>
              <a:rPr lang="en-US" sz="2250" dirty="0" err="1"/>
              <a:t>D|</a:t>
            </a:r>
            <a:r>
              <a:rPr lang="en-US" sz="2250" dirty="0" err="1">
                <a:latin typeface="Symbol" panose="05050102010706020507" pitchFamily="18" charset="2"/>
              </a:rPr>
              <a:t>q</a:t>
            </a:r>
            <a:r>
              <a:rPr lang="en-US" sz="2250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1943" y="1348085"/>
            <a:ext cx="208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What if we knew from previous experiences that some values are more likely than others?</a:t>
            </a:r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609600" y="94403"/>
            <a:ext cx="7886700" cy="994172"/>
          </a:xfrm>
        </p:spPr>
        <p:txBody>
          <a:bodyPr/>
          <a:lstStyle/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t="14346" r="22311" b="8045"/>
          <a:stretch/>
        </p:blipFill>
        <p:spPr bwMode="auto">
          <a:xfrm>
            <a:off x="1564110" y="2481514"/>
            <a:ext cx="4829038" cy="308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715473" y="3153226"/>
            <a:ext cx="13935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/>
              <a:t>P(</a:t>
            </a:r>
            <a:r>
              <a:rPr lang="en-US" sz="2250" dirty="0">
                <a:latin typeface="Symbol" panose="05050102010706020507" pitchFamily="18" charset="2"/>
              </a:rPr>
              <a:t>q</a:t>
            </a:r>
            <a:r>
              <a:rPr lang="en-US" sz="2250" dirty="0"/>
              <a:t>)P(</a:t>
            </a:r>
            <a:r>
              <a:rPr lang="en-US" sz="2250" dirty="0" err="1"/>
              <a:t>D|</a:t>
            </a:r>
            <a:r>
              <a:rPr lang="en-US" sz="2250" dirty="0" err="1">
                <a:latin typeface="Symbol" panose="05050102010706020507" pitchFamily="18" charset="2"/>
              </a:rPr>
              <a:t>q</a:t>
            </a:r>
            <a:r>
              <a:rPr lang="en-US" sz="2250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1943" y="1348084"/>
            <a:ext cx="20834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area does not add to 1!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137770" y="2980412"/>
            <a:ext cx="3475973" cy="8924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77000" y="2155867"/>
                <a:ext cx="2661178" cy="645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000" y="2155867"/>
                <a:ext cx="2661178" cy="6455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5290260" y="3549328"/>
                <a:ext cx="3792577" cy="94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𝐷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𝑃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𝐷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60" y="3549328"/>
                <a:ext cx="3792577" cy="9433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1 Título"/>
          <p:cNvSpPr>
            <a:spLocks noGrp="1"/>
          </p:cNvSpPr>
          <p:nvPr>
            <p:ph type="title"/>
          </p:nvPr>
        </p:nvSpPr>
        <p:spPr>
          <a:xfrm>
            <a:off x="609600" y="94403"/>
            <a:ext cx="7886700" cy="994172"/>
          </a:xfrm>
        </p:spPr>
        <p:txBody>
          <a:bodyPr/>
          <a:lstStyle/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58428"/>
            <a:ext cx="7886700" cy="994172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 formal way of expressing it…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6717" y="1721302"/>
                <a:ext cx="5787025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17" y="1721302"/>
                <a:ext cx="5787025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1269" y="3452031"/>
                <a:ext cx="3398944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69" y="3452031"/>
                <a:ext cx="3398944" cy="880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22 Grupo"/>
          <p:cNvGrpSpPr/>
          <p:nvPr/>
        </p:nvGrpSpPr>
        <p:grpSpPr>
          <a:xfrm>
            <a:off x="3682653" y="4332083"/>
            <a:ext cx="2365521" cy="611244"/>
            <a:chOff x="4910203" y="4633106"/>
            <a:chExt cx="3154028" cy="814991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10203" y="4633106"/>
              <a:ext cx="832536" cy="62782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787027" y="5047988"/>
              <a:ext cx="22772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Normalizing constant</a:t>
              </a:r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4377847" y="3421953"/>
            <a:ext cx="4024769" cy="715581"/>
            <a:chOff x="5837129" y="3419604"/>
            <a:chExt cx="5366359" cy="954109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837129" y="3782858"/>
              <a:ext cx="1340285" cy="2505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402882" y="3419604"/>
              <a:ext cx="3800606" cy="954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/>
                <a:t>“our current knowledge is a mixture of what we previously knew updated with new data”</a:t>
              </a:r>
            </a:p>
          </p:txBody>
        </p:sp>
      </p:grpSp>
      <p:grpSp>
        <p:nvGrpSpPr>
          <p:cNvPr id="21" name="20 Grupo"/>
          <p:cNvGrpSpPr/>
          <p:nvPr/>
        </p:nvGrpSpPr>
        <p:grpSpPr>
          <a:xfrm>
            <a:off x="687376" y="3245028"/>
            <a:ext cx="1719192" cy="385171"/>
            <a:chOff x="916501" y="3183703"/>
            <a:chExt cx="2292256" cy="513561"/>
          </a:xfrm>
        </p:grpSpPr>
        <p:cxnSp>
          <p:nvCxnSpPr>
            <p:cNvPr id="14" name="Straight Arrow Connector 13"/>
            <p:cNvCxnSpPr/>
            <p:nvPr/>
          </p:nvCxnSpPr>
          <p:spPr>
            <a:xfrm flipH="1" flipV="1">
              <a:off x="2592889" y="3444658"/>
              <a:ext cx="615868" cy="25260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16501" y="3183703"/>
              <a:ext cx="181212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Prior knowledge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3441" y="5013084"/>
                <a:ext cx="4065215" cy="957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41" y="5013084"/>
                <a:ext cx="4065215" cy="957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120562" y="2108043"/>
                <a:ext cx="5787025" cy="1089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0562" y="2108043"/>
                <a:ext cx="5787025" cy="1089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23 Grupo"/>
          <p:cNvGrpSpPr/>
          <p:nvPr/>
        </p:nvGrpSpPr>
        <p:grpSpPr>
          <a:xfrm>
            <a:off x="519642" y="4331619"/>
            <a:ext cx="1900713" cy="611709"/>
            <a:chOff x="692856" y="4632488"/>
            <a:chExt cx="2534284" cy="815612"/>
          </a:xfrm>
        </p:grpSpPr>
        <p:cxnSp>
          <p:nvCxnSpPr>
            <p:cNvPr id="15" name="Straight Arrow Connector 13"/>
            <p:cNvCxnSpPr/>
            <p:nvPr/>
          </p:nvCxnSpPr>
          <p:spPr>
            <a:xfrm flipH="1">
              <a:off x="1343940" y="4632488"/>
              <a:ext cx="447287" cy="41550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5"/>
            <p:cNvSpPr txBox="1"/>
            <p:nvPr/>
          </p:nvSpPr>
          <p:spPr>
            <a:xfrm>
              <a:off x="692856" y="5047990"/>
              <a:ext cx="25342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Posterior distribution of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Rectángulo"/>
              <p:cNvSpPr/>
              <p:nvPr/>
            </p:nvSpPr>
            <p:spPr>
              <a:xfrm>
                <a:off x="2309397" y="4643242"/>
                <a:ext cx="325987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6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397" y="4643242"/>
                <a:ext cx="325987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24 Grupo"/>
          <p:cNvGrpSpPr/>
          <p:nvPr/>
        </p:nvGrpSpPr>
        <p:grpSpPr>
          <a:xfrm>
            <a:off x="4998410" y="5601384"/>
            <a:ext cx="3259097" cy="300082"/>
            <a:chOff x="6664546" y="6325505"/>
            <a:chExt cx="4345463" cy="400108"/>
          </a:xfrm>
        </p:grpSpPr>
        <p:cxnSp>
          <p:nvCxnSpPr>
            <p:cNvPr id="20" name="Straight Arrow Connector 13"/>
            <p:cNvCxnSpPr/>
            <p:nvPr/>
          </p:nvCxnSpPr>
          <p:spPr>
            <a:xfrm>
              <a:off x="6664546" y="6527424"/>
              <a:ext cx="95719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10 CuadroTexto"/>
            <p:cNvSpPr txBox="1"/>
            <p:nvPr/>
          </p:nvSpPr>
          <p:spPr>
            <a:xfrm>
              <a:off x="7753049" y="6325505"/>
              <a:ext cx="3256960" cy="40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“integrating over the </a:t>
              </a:r>
              <a:r>
                <a:rPr lang="en-US" sz="1350" dirty="0" err="1"/>
                <a:t>marginals</a:t>
              </a:r>
              <a:r>
                <a:rPr lang="en-US" sz="1350" dirty="0"/>
                <a:t>”</a:t>
              </a:r>
            </a:p>
          </p:txBody>
        </p:sp>
      </p:grpSp>
      <p:sp>
        <p:nvSpPr>
          <p:cNvPr id="26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0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18314" r="29925" b="14465"/>
          <a:stretch/>
        </p:blipFill>
        <p:spPr bwMode="auto">
          <a:xfrm>
            <a:off x="1778829" y="1725064"/>
            <a:ext cx="5441481" cy="402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868048"/>
            <a:ext cx="7886700" cy="994172"/>
          </a:xfrm>
        </p:spPr>
        <p:txBody>
          <a:bodyPr/>
          <a:lstStyle/>
          <a:p>
            <a:r>
              <a:rPr lang="en-US" dirty="0" smtClean="0"/>
              <a:t>Some extra definitions</a:t>
            </a:r>
            <a:endParaRPr lang="en-U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/>
          <a:lstStyle/>
          <a:p>
            <a:r>
              <a:rPr lang="en-US" dirty="0" smtClean="0"/>
              <a:t>Remember: Bayesian statistics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39755" y="1820745"/>
                <a:ext cx="6309676" cy="957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55" y="1820745"/>
                <a:ext cx="6309676" cy="9575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\frac{x^{\alpha-1}(1-x)^{\beta-1}} {\Beta(\alpha,\beta)}\!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3118453" y="3154025"/>
                <a:ext cx="2890791" cy="1182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US" sz="27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53" y="3154025"/>
                <a:ext cx="2890791" cy="1182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1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39755" y="1820745"/>
                <a:ext cx="6309676" cy="957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55" y="1820745"/>
                <a:ext cx="6309676" cy="9575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3118453" y="3154025"/>
                <a:ext cx="2890791" cy="1182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US" sz="27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53" y="3154025"/>
                <a:ext cx="2890791" cy="1182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6 Grupo"/>
          <p:cNvGrpSpPr/>
          <p:nvPr/>
        </p:nvGrpSpPr>
        <p:grpSpPr>
          <a:xfrm>
            <a:off x="776377" y="3047758"/>
            <a:ext cx="6107504" cy="2447143"/>
            <a:chOff x="1035169" y="2920677"/>
            <a:chExt cx="8143338" cy="3262858"/>
          </a:xfrm>
        </p:grpSpPr>
        <p:sp>
          <p:nvSpPr>
            <p:cNvPr id="3" name="2 Llamada rectangular redondeada"/>
            <p:cNvSpPr/>
            <p:nvPr/>
          </p:nvSpPr>
          <p:spPr>
            <a:xfrm>
              <a:off x="2622431" y="2920677"/>
              <a:ext cx="6556076" cy="1828800"/>
            </a:xfrm>
            <a:prstGeom prst="wedgeRoundRectCallout">
              <a:avLst>
                <a:gd name="adj1" fmla="val -55043"/>
                <a:gd name="adj2" fmla="val 87029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4 CuadroTexto"/>
            <p:cNvSpPr txBox="1"/>
            <p:nvPr/>
          </p:nvSpPr>
          <p:spPr>
            <a:xfrm>
              <a:off x="1035169" y="5444871"/>
              <a:ext cx="555177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FF0000"/>
                  </a:solidFill>
                </a:rPr>
                <a:t>What if it does not exist?</a:t>
              </a:r>
            </a:p>
          </p:txBody>
        </p:sp>
      </p:grpSp>
      <p:sp>
        <p:nvSpPr>
          <p:cNvPr id="9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5865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continuous variable: The head problem revisited</a:t>
            </a:r>
            <a:endParaRPr lang="en-US" dirty="0"/>
          </a:p>
        </p:txBody>
      </p:sp>
      <p:sp>
        <p:nvSpPr>
          <p:cNvPr id="4" name="3 Nube"/>
          <p:cNvSpPr/>
          <p:nvPr/>
        </p:nvSpPr>
        <p:spPr>
          <a:xfrm>
            <a:off x="1314450" y="1828800"/>
            <a:ext cx="2628900" cy="211455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6 Flecha derecha"/>
          <p:cNvSpPr/>
          <p:nvPr/>
        </p:nvSpPr>
        <p:spPr>
          <a:xfrm>
            <a:off x="4057650" y="2457450"/>
            <a:ext cx="1267005" cy="514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12 Flecha curvada hacia la derecha"/>
          <p:cNvSpPr/>
          <p:nvPr/>
        </p:nvSpPr>
        <p:spPr>
          <a:xfrm rot="4428882" flipH="1">
            <a:off x="3562808" y="2877007"/>
            <a:ext cx="1543049" cy="39043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4338" name="Picture 2" descr="Image result for co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2164557"/>
            <a:ext cx="796529" cy="80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" t="38077" r="24792" b="45196"/>
          <a:stretch/>
        </p:blipFill>
        <p:spPr bwMode="auto">
          <a:xfrm>
            <a:off x="1135117" y="4000501"/>
            <a:ext cx="3836933" cy="53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CuadroTexto"/>
          <p:cNvSpPr txBox="1"/>
          <p:nvPr/>
        </p:nvSpPr>
        <p:spPr>
          <a:xfrm>
            <a:off x="5486400" y="2580501"/>
            <a:ext cx="17956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9 heads out of 50 trials</a:t>
            </a:r>
          </a:p>
        </p:txBody>
      </p:sp>
      <p:sp>
        <p:nvSpPr>
          <p:cNvPr id="12" name="5 CuadroTexto"/>
          <p:cNvSpPr txBox="1"/>
          <p:nvPr/>
        </p:nvSpPr>
        <p:spPr>
          <a:xfrm>
            <a:off x="1828801" y="3086101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Symbol" panose="05050102010706020507" pitchFamily="18" charset="2"/>
              </a:rPr>
              <a:t>q= </a:t>
            </a:r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fHEAD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30616" y="4962657"/>
                <a:ext cx="12091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616" y="4962657"/>
                <a:ext cx="12091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890428" y="4026611"/>
                <a:ext cx="121052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428" y="4026611"/>
                <a:ext cx="1210524" cy="461665"/>
              </a:xfrm>
              <a:prstGeom prst="rect">
                <a:avLst/>
              </a:prstGeom>
              <a:blipFill>
                <a:blip r:embed="rId5"/>
                <a:stretch>
                  <a:fillRect r="-1005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7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/>
          <a:lstStyle/>
          <a:p>
            <a:r>
              <a:rPr lang="en-US" dirty="0" smtClean="0"/>
              <a:t>How to get the Posterior?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1562" y="2597130"/>
                <a:ext cx="3398944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2" y="2597130"/>
                <a:ext cx="3398944" cy="88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8 Grupo"/>
          <p:cNvGrpSpPr/>
          <p:nvPr/>
        </p:nvGrpSpPr>
        <p:grpSpPr>
          <a:xfrm>
            <a:off x="2735374" y="1867029"/>
            <a:ext cx="4789637" cy="715581"/>
            <a:chOff x="3647166" y="1346372"/>
            <a:chExt cx="6386182" cy="954107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3647166" y="1693102"/>
              <a:ext cx="1816274" cy="58872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463440" y="1346372"/>
              <a:ext cx="45699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Assume uniform prior knowledge (“the frequency can be any value between 0 and 1 with equal probability”)</a:t>
              </a:r>
            </a:p>
          </p:txBody>
        </p:sp>
      </p:grpSp>
      <p:sp>
        <p:nvSpPr>
          <p:cNvPr id="4" name="AutoShape 2" descr="\frac{x^{\alpha-1}(1-x)^{\beta-1}} {\Beta(\alpha,\beta)}\!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4" name="13 Grupo"/>
          <p:cNvGrpSpPr/>
          <p:nvPr/>
        </p:nvGrpSpPr>
        <p:grpSpPr>
          <a:xfrm>
            <a:off x="773587" y="2872664"/>
            <a:ext cx="2590484" cy="2170637"/>
            <a:chOff x="1031450" y="2687219"/>
            <a:chExt cx="3453978" cy="2894183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2680570" y="2687219"/>
              <a:ext cx="821598" cy="143517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2 CuadroTexto"/>
                <p:cNvSpPr txBox="1"/>
                <p:nvPr/>
              </p:nvSpPr>
              <p:spPr>
                <a:xfrm>
                  <a:off x="1031450" y="4601390"/>
                  <a:ext cx="3453978" cy="980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350" dirty="0"/>
                          <m:t>P</m:t>
                        </m:r>
                        <m:r>
                          <a:rPr lang="en-US" sz="1350" i="1">
                            <a:latin typeface="Cambria Math"/>
                          </a:rPr>
                          <m:t>(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𝛽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350" dirty="0"/>
                          <m:t>=</m:t>
                        </m:r>
                        <m:f>
                          <m:f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  <m:r>
                                  <a:rPr lang="en-US" sz="135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i="1">
                                        <a:latin typeface="Cambria Math"/>
                                      </a:rPr>
                                      <m:t>1−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350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sz="135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l-GR" sz="1350" i="1">
                                        <a:latin typeface="Cambria Math"/>
                                        <a:ea typeface="Cambria Math"/>
                                      </a:rPr>
                                      <m:t>Γ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1350" i="1">
                                        <a:latin typeface="Cambria Math"/>
                                        <a:ea typeface="Cambria Math"/>
                                      </a:rPr>
                                      <m:t>Γ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l-GR" sz="1350" i="1">
                                        <a:latin typeface="Cambria Math"/>
                                        <a:ea typeface="Cambria Math"/>
                                      </a:rPr>
                                      <m:t>Γ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+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  <m:r>
                                      <a:rPr lang="en-US" sz="135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" name="2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450" y="4601390"/>
                  <a:ext cx="3453978" cy="9800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4 CuadroTexto"/>
            <p:cNvSpPr txBox="1"/>
            <p:nvPr/>
          </p:nvSpPr>
          <p:spPr>
            <a:xfrm>
              <a:off x="1861125" y="4183157"/>
              <a:ext cx="185358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Beta distribution</a:t>
              </a:r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3985405" y="2823703"/>
            <a:ext cx="4119184" cy="793807"/>
            <a:chOff x="5313872" y="2621936"/>
            <a:chExt cx="5492244" cy="1058409"/>
          </a:xfrm>
        </p:grpSpPr>
        <p:cxnSp>
          <p:nvCxnSpPr>
            <p:cNvPr id="6" name="Straight Arrow Connector 5"/>
            <p:cNvCxnSpPr>
              <a:endCxn id="8" idx="1"/>
            </p:cNvCxnSpPr>
            <p:nvPr/>
          </p:nvCxnSpPr>
          <p:spPr>
            <a:xfrm>
              <a:off x="5313872" y="2621936"/>
              <a:ext cx="2377108" cy="18466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690980" y="2621936"/>
              <a:ext cx="229336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Binomial Distribution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6 CuadroTexto"/>
                <p:cNvSpPr txBox="1"/>
                <p:nvPr/>
              </p:nvSpPr>
              <p:spPr>
                <a:xfrm>
                  <a:off x="6874698" y="2991268"/>
                  <a:ext cx="3931418" cy="689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/>
                              </a:rPr>
                              <m:t>𝑦</m:t>
                            </m:r>
                          </m:e>
                          <m:e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!</m:t>
                            </m:r>
                          </m:num>
                          <m:den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!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en-US" sz="135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n-US" sz="1350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p>
                        </m:sSup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/>
                                    <a:ea typeface="Cambria Math"/>
                                  </a:rPr>
                                  <m:t>1−</m:t>
                                </m:r>
                                <m:r>
                                  <a:rPr lang="en-US" sz="135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1350" i="1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p>
                        </m:sSup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" name="6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4698" y="2991268"/>
                  <a:ext cx="3931418" cy="689077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16 Grupo"/>
          <p:cNvGrpSpPr/>
          <p:nvPr/>
        </p:nvGrpSpPr>
        <p:grpSpPr>
          <a:xfrm>
            <a:off x="1511033" y="3923163"/>
            <a:ext cx="4245018" cy="1774575"/>
            <a:chOff x="2014710" y="4087884"/>
            <a:chExt cx="5660024" cy="23661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9934" y="4087884"/>
              <a:ext cx="3154800" cy="2366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10 CuadroTexto"/>
                <p:cNvSpPr txBox="1"/>
                <p:nvPr/>
              </p:nvSpPr>
              <p:spPr>
                <a:xfrm>
                  <a:off x="2014710" y="5832023"/>
                  <a:ext cx="1546919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=1;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𝛽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=1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10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4710" y="5832023"/>
                  <a:ext cx="1546919" cy="400109"/>
                </a:xfrm>
                <a:prstGeom prst="rect">
                  <a:avLst/>
                </a:prstGeom>
                <a:blipFill>
                  <a:blip r:embed="rId6"/>
                  <a:stretch>
                    <a:fillRect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3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/>
          <a:lstStyle/>
          <a:p>
            <a:r>
              <a:rPr lang="en-US" dirty="0" smtClean="0"/>
              <a:t>Remember: Bayesian statistics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1562" y="2403034"/>
                <a:ext cx="3398944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2" y="2403034"/>
                <a:ext cx="3398944" cy="88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\frac{x^{\alpha-1}(1-x)^{\beta-1}} {\Beta(\alpha,\beta)}\!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8" name="7 Grupo"/>
          <p:cNvGrpSpPr/>
          <p:nvPr/>
        </p:nvGrpSpPr>
        <p:grpSpPr>
          <a:xfrm>
            <a:off x="371161" y="3360205"/>
            <a:ext cx="6771507" cy="1377878"/>
            <a:chOff x="494881" y="3337273"/>
            <a:chExt cx="9028676" cy="1837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2 CuadroTexto"/>
                <p:cNvSpPr txBox="1"/>
                <p:nvPr/>
              </p:nvSpPr>
              <p:spPr>
                <a:xfrm>
                  <a:off x="3562524" y="3337273"/>
                  <a:ext cx="5961033" cy="1837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700" dirty="0"/>
                          <m:t>P</m:t>
                        </m:r>
                        <m:r>
                          <a:rPr lang="en-US" sz="2700" i="1">
                            <a:latin typeface="Cambria Math"/>
                          </a:rPr>
                          <m:t>(</m:t>
                        </m:r>
                        <m:r>
                          <a:rPr lang="en-US" sz="2700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US" sz="2700" i="1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sz="2700" i="1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en-US" sz="270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700" i="1">
                            <a:latin typeface="Cambria Math"/>
                            <a:ea typeface="Cambria Math"/>
                          </a:rPr>
                          <m:t>𝛽</m:t>
                        </m:r>
                        <m:r>
                          <a:rPr lang="en-US" sz="2700" i="1">
                            <a:latin typeface="Cambria Math"/>
                            <a:ea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700" dirty="0"/>
                          <m:t>=</m:t>
                        </m:r>
                        <m:f>
                          <m:f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7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7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  <m:r>
                                  <a:rPr lang="en-US" sz="27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700" i="1">
                                        <a:latin typeface="Cambria Math"/>
                                      </a:rPr>
                                      <m:t>1−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700" i="1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  <m:r>
                                  <a:rPr lang="en-US" sz="27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l-GR" sz="2700" i="1">
                                        <a:latin typeface="Cambria Math"/>
                                        <a:ea typeface="Cambria Math"/>
                                      </a:rPr>
                                      <m:t>Γ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sz="2700" i="1">
                                        <a:latin typeface="Cambria Math"/>
                                        <a:ea typeface="Cambria Math"/>
                                      </a:rPr>
                                      <m:t>Γ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l-GR" sz="2700" i="1">
                                        <a:latin typeface="Cambria Math"/>
                                        <a:ea typeface="Cambria Math"/>
                                      </a:rPr>
                                      <m:t>Γ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+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  <m:r>
                                      <a:rPr lang="en-US" sz="2700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3" name="2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2524" y="3337273"/>
                  <a:ext cx="5961033" cy="183717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4 CuadroTexto"/>
            <p:cNvSpPr txBox="1"/>
            <p:nvPr/>
          </p:nvSpPr>
          <p:spPr>
            <a:xfrm>
              <a:off x="494881" y="3736362"/>
              <a:ext cx="346710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Beta distribution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4444341" y="2565019"/>
                <a:ext cx="4205318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+1−1</m:t>
                          </m:r>
                        </m:sup>
                      </m:sSup>
                      <m:sSup>
                        <m:sSup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+1−1</m:t>
                          </m:r>
                        </m:sup>
                      </m:sSup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41" y="2565019"/>
                <a:ext cx="4205318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9 Grupo"/>
          <p:cNvGrpSpPr/>
          <p:nvPr/>
        </p:nvGrpSpPr>
        <p:grpSpPr>
          <a:xfrm>
            <a:off x="4477109" y="2565019"/>
            <a:ext cx="4011284" cy="1296440"/>
            <a:chOff x="5969479" y="2277024"/>
            <a:chExt cx="5348378" cy="1728587"/>
          </a:xfrm>
        </p:grpSpPr>
        <p:sp>
          <p:nvSpPr>
            <p:cNvPr id="13" name="12 Rectángulo"/>
            <p:cNvSpPr/>
            <p:nvPr/>
          </p:nvSpPr>
          <p:spPr>
            <a:xfrm>
              <a:off x="6901132" y="2277024"/>
              <a:ext cx="4416725" cy="64633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16 Rectángulo"/>
            <p:cNvSpPr/>
            <p:nvPr/>
          </p:nvSpPr>
          <p:spPr>
            <a:xfrm>
              <a:off x="5969479" y="3359280"/>
              <a:ext cx="3260786" cy="64633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5 CuadroTexto"/>
          <p:cNvSpPr txBox="1"/>
          <p:nvPr/>
        </p:nvSpPr>
        <p:spPr>
          <a:xfrm>
            <a:off x="530525" y="4962946"/>
            <a:ext cx="68723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“Beta distribution is a </a:t>
            </a:r>
            <a:r>
              <a:rPr lang="en-US" sz="2100" b="1" dirty="0"/>
              <a:t>conjugate</a:t>
            </a:r>
            <a:r>
              <a:rPr lang="en-US" sz="2100" dirty="0"/>
              <a:t> of the Binomial distribution”</a:t>
            </a:r>
          </a:p>
        </p:txBody>
      </p:sp>
      <p:sp>
        <p:nvSpPr>
          <p:cNvPr id="1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9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/>
        </p:nvSpPr>
        <p:spPr>
          <a:xfrm>
            <a:off x="5175849" y="2565019"/>
            <a:ext cx="3312544" cy="4847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/>
          <a:lstStyle/>
          <a:p>
            <a:r>
              <a:rPr lang="en-US" dirty="0" smtClean="0"/>
              <a:t>Remember: Bayesian statistics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1562" y="2403034"/>
                <a:ext cx="3398944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2" y="2403034"/>
                <a:ext cx="3398944" cy="88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2671893" y="3360205"/>
                <a:ext cx="4470775" cy="1377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700" dirty="0"/>
                        <m:t>P</m:t>
                      </m:r>
                      <m:r>
                        <a:rPr lang="en-US" sz="2700" i="1">
                          <a:latin typeface="Cambria Math"/>
                        </a:rPr>
                        <m:t>(</m:t>
                      </m:r>
                      <m:r>
                        <a:rPr lang="en-US" sz="27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7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sz="27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700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sz="2700" i="1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>
                          <a:latin typeface="Cambria Math"/>
                          <a:ea typeface="Cambria Math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700" dirty="0"/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700" i="1">
                                      <a:latin typeface="Cambria Math"/>
                                      <a:ea typeface="Cambria Math"/>
                                    </a:rPr>
                                    <m:t>Γ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700" i="1">
                                      <a:latin typeface="Cambria Math"/>
                                      <a:ea typeface="Cambria Math"/>
                                    </a:rPr>
                                    <m:t>Γ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700" i="1">
                                      <a:latin typeface="Cambria Math"/>
                                      <a:ea typeface="Cambria Math"/>
                                    </a:rPr>
                                    <m:t>Γ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93" y="3360205"/>
                <a:ext cx="4470775" cy="1377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\frac{x^{\alpha-1}(1-x)^{\beta-1}} {\Beta(\alpha,\beta)}\!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4 CuadroTexto"/>
          <p:cNvSpPr txBox="1"/>
          <p:nvPr/>
        </p:nvSpPr>
        <p:spPr>
          <a:xfrm>
            <a:off x="371161" y="3659522"/>
            <a:ext cx="26003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/>
              <a:t>Beta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4444341" y="2565019"/>
                <a:ext cx="4205318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+1−1</m:t>
                          </m:r>
                        </m:sup>
                      </m:sSup>
                      <m:sSup>
                        <m:sSup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+1−1</m:t>
                          </m:r>
                        </m:sup>
                      </m:sSup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41" y="2565019"/>
                <a:ext cx="4205318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Rectángulo"/>
              <p:cNvSpPr/>
              <p:nvPr/>
            </p:nvSpPr>
            <p:spPr>
              <a:xfrm>
                <a:off x="461738" y="4794973"/>
                <a:ext cx="46689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+1,</m:t>
                      </m:r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9" name="8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38" y="4794973"/>
                <a:ext cx="4668907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16 Rectángulo"/>
          <p:cNvSpPr/>
          <p:nvPr/>
        </p:nvSpPr>
        <p:spPr>
          <a:xfrm>
            <a:off x="4477109" y="3376711"/>
            <a:ext cx="2445590" cy="4847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17 Rectángulo"/>
              <p:cNvSpPr/>
              <p:nvPr/>
            </p:nvSpPr>
            <p:spPr>
              <a:xfrm>
                <a:off x="5305593" y="4808269"/>
                <a:ext cx="3812326" cy="550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</a:rPr>
                      <m:t>𝑀𝑒𝑎𝑛</m:t>
                    </m:r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</a:rPr>
                      <m:t>+1,</m:t>
                    </m:r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100" i="1">
                        <a:latin typeface="Cambria Math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100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00" i="1" dirty="0">
                            <a:latin typeface="Cambria Math"/>
                          </a:rPr>
                          <m:t>𝑦</m:t>
                        </m:r>
                        <m:r>
                          <a:rPr lang="en-US" sz="2100" i="1" dirty="0">
                            <a:latin typeface="Cambria Math"/>
                          </a:rPr>
                          <m:t>+1</m:t>
                        </m:r>
                      </m:num>
                      <m:den>
                        <m:r>
                          <a:rPr lang="en-US" sz="2100" i="1" dirty="0">
                            <a:latin typeface="Cambria Math"/>
                          </a:rPr>
                          <m:t>𝑛</m:t>
                        </m:r>
                        <m:r>
                          <a:rPr lang="en-US" sz="2100" i="1" dirty="0">
                            <a:latin typeface="Cambria Math"/>
                          </a:rPr>
                          <m:t>+2</m:t>
                        </m:r>
                      </m:den>
                    </m:f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18" name="17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93" y="4808269"/>
                <a:ext cx="3812326" cy="55027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4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 in clustering algorithms for sequence and evolution…</a:t>
            </a:r>
            <a:endParaRPr lang="en-US" dirty="0"/>
          </a:p>
        </p:txBody>
      </p:sp>
      <p:pic>
        <p:nvPicPr>
          <p:cNvPr id="2050" name="Picture 2" descr="Image result for luke i am your father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01644"/>
            <a:ext cx="7010400" cy="30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Llamada ovalada"/>
          <p:cNvSpPr/>
          <p:nvPr/>
        </p:nvSpPr>
        <p:spPr>
          <a:xfrm>
            <a:off x="152400" y="1444752"/>
            <a:ext cx="3657600" cy="1679448"/>
          </a:xfrm>
          <a:prstGeom prst="wedgeEllipseCallout">
            <a:avLst>
              <a:gd name="adj1" fmla="val 51959"/>
              <a:gd name="adj2" fmla="val 121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Wait a moment!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LIKELIHOOD!!! That sounds like statistics!!!!!!!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5 Llamada ovalada"/>
          <p:cNvSpPr/>
          <p:nvPr/>
        </p:nvSpPr>
        <p:spPr>
          <a:xfrm>
            <a:off x="5029200" y="1447800"/>
            <a:ext cx="3657600" cy="1679448"/>
          </a:xfrm>
          <a:prstGeom prst="wedgeEllipseCallout">
            <a:avLst>
              <a:gd name="adj1" fmla="val -42386"/>
              <a:gd name="adj2" fmla="val 121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NOOOOOOO!!!!!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Statistics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NOOOOOOOOOO</a:t>
            </a:r>
            <a:r>
              <a:rPr lang="en-US" dirty="0" smtClean="0">
                <a:solidFill>
                  <a:schemeClr val="tx1"/>
                </a:solidFill>
              </a:rPr>
              <a:t>!!!!!!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32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/>
          <a:lstStyle/>
          <a:p>
            <a:r>
              <a:rPr lang="en-US" dirty="0" smtClean="0"/>
              <a:t>Remember: Bayesian statistics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39755" y="1820745"/>
                <a:ext cx="6309676" cy="957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55" y="1820745"/>
                <a:ext cx="6309676" cy="9575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\frac{x^{\alpha-1}(1-x)^{\beta-1}} {\Beta(\alpha,\beta)}\!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3118453" y="3154025"/>
                <a:ext cx="2890791" cy="1182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US" sz="27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53" y="3154025"/>
                <a:ext cx="2890791" cy="1182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Llamada rectangular redondeada"/>
          <p:cNvSpPr/>
          <p:nvPr/>
        </p:nvSpPr>
        <p:spPr>
          <a:xfrm>
            <a:off x="1966823" y="3047758"/>
            <a:ext cx="4917057" cy="1371600"/>
          </a:xfrm>
          <a:prstGeom prst="wedgeRoundRectCallout">
            <a:avLst>
              <a:gd name="adj1" fmla="val -55043"/>
              <a:gd name="adj2" fmla="val 8702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4 CuadroTexto"/>
          <p:cNvSpPr txBox="1"/>
          <p:nvPr/>
        </p:nvSpPr>
        <p:spPr>
          <a:xfrm>
            <a:off x="776377" y="4940902"/>
            <a:ext cx="4163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What if it does not exist?</a:t>
            </a:r>
          </a:p>
        </p:txBody>
      </p:sp>
      <p:grpSp>
        <p:nvGrpSpPr>
          <p:cNvPr id="9" name="8 Grupo"/>
          <p:cNvGrpSpPr/>
          <p:nvPr/>
        </p:nvGrpSpPr>
        <p:grpSpPr>
          <a:xfrm>
            <a:off x="4986174" y="1820745"/>
            <a:ext cx="4170766" cy="3477006"/>
            <a:chOff x="6648232" y="1284660"/>
            <a:chExt cx="5561021" cy="4636008"/>
          </a:xfrm>
        </p:grpSpPr>
        <p:sp>
          <p:nvSpPr>
            <p:cNvPr id="8" name="7 Llamada rectangular redondeada"/>
            <p:cNvSpPr/>
            <p:nvPr/>
          </p:nvSpPr>
          <p:spPr>
            <a:xfrm>
              <a:off x="6648232" y="1284660"/>
              <a:ext cx="2961594" cy="638251"/>
            </a:xfrm>
            <a:prstGeom prst="wedgeRoundRectCallout">
              <a:avLst>
                <a:gd name="adj1" fmla="val 73119"/>
                <a:gd name="adj2" fmla="val 380713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6 CuadroTexto"/>
            <p:cNvSpPr txBox="1"/>
            <p:nvPr/>
          </p:nvSpPr>
          <p:spPr>
            <a:xfrm>
              <a:off x="9322421" y="3950898"/>
              <a:ext cx="2886832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FF0000"/>
                  </a:solidFill>
                </a:rPr>
                <a:t>What if there is no conjugate?</a:t>
              </a:r>
            </a:p>
          </p:txBody>
        </p:sp>
      </p:grpSp>
      <p:sp>
        <p:nvSpPr>
          <p:cNvPr id="11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49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475117" y="1633631"/>
            <a:ext cx="0" cy="3519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1475118" y="5153209"/>
            <a:ext cx="566755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𝐷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Forma libre"/>
          <p:cNvSpPr/>
          <p:nvPr/>
        </p:nvSpPr>
        <p:spPr>
          <a:xfrm>
            <a:off x="2083280" y="2190533"/>
            <a:ext cx="5059392" cy="2936796"/>
          </a:xfrm>
          <a:custGeom>
            <a:avLst/>
            <a:gdLst>
              <a:gd name="connsiteX0" fmla="*/ 0 w 6745856"/>
              <a:gd name="connsiteY0" fmla="*/ 3898476 h 3915728"/>
              <a:gd name="connsiteX1" fmla="*/ 759124 w 6745856"/>
              <a:gd name="connsiteY1" fmla="*/ 3363638 h 3915728"/>
              <a:gd name="connsiteX2" fmla="*/ 1587260 w 6745856"/>
              <a:gd name="connsiteY2" fmla="*/ 1465827 h 3915728"/>
              <a:gd name="connsiteX3" fmla="*/ 2035834 w 6745856"/>
              <a:gd name="connsiteY3" fmla="*/ 292634 h 3915728"/>
              <a:gd name="connsiteX4" fmla="*/ 2708694 w 6745856"/>
              <a:gd name="connsiteY4" fmla="*/ 16589 h 3915728"/>
              <a:gd name="connsiteX5" fmla="*/ 3674852 w 6745856"/>
              <a:gd name="connsiteY5" fmla="*/ 637691 h 3915728"/>
              <a:gd name="connsiteX6" fmla="*/ 4848045 w 6745856"/>
              <a:gd name="connsiteY6" fmla="*/ 2449238 h 3915728"/>
              <a:gd name="connsiteX7" fmla="*/ 6745856 w 6745856"/>
              <a:gd name="connsiteY7" fmla="*/ 3915728 h 39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5856" h="3915728">
                <a:moveTo>
                  <a:pt x="0" y="3898476"/>
                </a:moveTo>
                <a:cubicBezTo>
                  <a:pt x="247290" y="3833777"/>
                  <a:pt x="494581" y="3769079"/>
                  <a:pt x="759124" y="3363638"/>
                </a:cubicBezTo>
                <a:cubicBezTo>
                  <a:pt x="1023667" y="2958197"/>
                  <a:pt x="1374475" y="1977661"/>
                  <a:pt x="1587260" y="1465827"/>
                </a:cubicBezTo>
                <a:cubicBezTo>
                  <a:pt x="1800045" y="953993"/>
                  <a:pt x="1848928" y="534174"/>
                  <a:pt x="2035834" y="292634"/>
                </a:cubicBezTo>
                <a:cubicBezTo>
                  <a:pt x="2222740" y="51094"/>
                  <a:pt x="2435524" y="-40920"/>
                  <a:pt x="2708694" y="16589"/>
                </a:cubicBezTo>
                <a:cubicBezTo>
                  <a:pt x="2981864" y="74098"/>
                  <a:pt x="3318294" y="232250"/>
                  <a:pt x="3674852" y="637691"/>
                </a:cubicBezTo>
                <a:cubicBezTo>
                  <a:pt x="4031410" y="1043132"/>
                  <a:pt x="4336211" y="1902899"/>
                  <a:pt x="4848045" y="2449238"/>
                </a:cubicBezTo>
                <a:cubicBezTo>
                  <a:pt x="5359879" y="2995577"/>
                  <a:pt x="6052867" y="3455652"/>
                  <a:pt x="6745856" y="391572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475117" y="1633631"/>
            <a:ext cx="0" cy="3519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1475118" y="5153209"/>
            <a:ext cx="566755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𝐷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Forma libre"/>
          <p:cNvSpPr/>
          <p:nvPr/>
        </p:nvSpPr>
        <p:spPr>
          <a:xfrm>
            <a:off x="2083280" y="2190533"/>
            <a:ext cx="5059392" cy="2936796"/>
          </a:xfrm>
          <a:custGeom>
            <a:avLst/>
            <a:gdLst>
              <a:gd name="connsiteX0" fmla="*/ 0 w 6745856"/>
              <a:gd name="connsiteY0" fmla="*/ 3898476 h 3915728"/>
              <a:gd name="connsiteX1" fmla="*/ 759124 w 6745856"/>
              <a:gd name="connsiteY1" fmla="*/ 3363638 h 3915728"/>
              <a:gd name="connsiteX2" fmla="*/ 1587260 w 6745856"/>
              <a:gd name="connsiteY2" fmla="*/ 1465827 h 3915728"/>
              <a:gd name="connsiteX3" fmla="*/ 2035834 w 6745856"/>
              <a:gd name="connsiteY3" fmla="*/ 292634 h 3915728"/>
              <a:gd name="connsiteX4" fmla="*/ 2708694 w 6745856"/>
              <a:gd name="connsiteY4" fmla="*/ 16589 h 3915728"/>
              <a:gd name="connsiteX5" fmla="*/ 3674852 w 6745856"/>
              <a:gd name="connsiteY5" fmla="*/ 637691 h 3915728"/>
              <a:gd name="connsiteX6" fmla="*/ 4848045 w 6745856"/>
              <a:gd name="connsiteY6" fmla="*/ 2449238 h 3915728"/>
              <a:gd name="connsiteX7" fmla="*/ 6745856 w 6745856"/>
              <a:gd name="connsiteY7" fmla="*/ 3915728 h 39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5856" h="3915728">
                <a:moveTo>
                  <a:pt x="0" y="3898476"/>
                </a:moveTo>
                <a:cubicBezTo>
                  <a:pt x="247290" y="3833777"/>
                  <a:pt x="494581" y="3769079"/>
                  <a:pt x="759124" y="3363638"/>
                </a:cubicBezTo>
                <a:cubicBezTo>
                  <a:pt x="1023667" y="2958197"/>
                  <a:pt x="1374475" y="1977661"/>
                  <a:pt x="1587260" y="1465827"/>
                </a:cubicBezTo>
                <a:cubicBezTo>
                  <a:pt x="1800045" y="953993"/>
                  <a:pt x="1848928" y="534174"/>
                  <a:pt x="2035834" y="292634"/>
                </a:cubicBezTo>
                <a:cubicBezTo>
                  <a:pt x="2222740" y="51094"/>
                  <a:pt x="2435524" y="-40920"/>
                  <a:pt x="2708694" y="16589"/>
                </a:cubicBezTo>
                <a:cubicBezTo>
                  <a:pt x="2981864" y="74098"/>
                  <a:pt x="3318294" y="232250"/>
                  <a:pt x="3674852" y="637691"/>
                </a:cubicBezTo>
                <a:cubicBezTo>
                  <a:pt x="4031410" y="1043132"/>
                  <a:pt x="4336211" y="1902899"/>
                  <a:pt x="4848045" y="2449238"/>
                </a:cubicBezTo>
                <a:cubicBezTo>
                  <a:pt x="5359879" y="2995577"/>
                  <a:pt x="6052867" y="3455652"/>
                  <a:pt x="6745856" y="391572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CuadroTexto"/>
          <p:cNvSpPr txBox="1"/>
          <p:nvPr/>
        </p:nvSpPr>
        <p:spPr>
          <a:xfrm>
            <a:off x="3920705" y="3160505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592380" y="913921"/>
            <a:ext cx="818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least, is there any way we can generate samples from this (unknown) posterior distribution so we can broadly regenerate the (</a:t>
            </a:r>
            <a:r>
              <a:rPr lang="en-US" b="1" dirty="0">
                <a:solidFill>
                  <a:srgbClr val="FF0000"/>
                </a:solidFill>
              </a:rPr>
              <a:t>unknown</a:t>
            </a:r>
            <a:r>
              <a:rPr lang="en-US" b="1" dirty="0"/>
              <a:t>) posterior distribution?</a:t>
            </a: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8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475117" y="1633631"/>
            <a:ext cx="0" cy="3519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1475118" y="5153209"/>
            <a:ext cx="566755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𝐷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Forma libre"/>
          <p:cNvSpPr/>
          <p:nvPr/>
        </p:nvSpPr>
        <p:spPr>
          <a:xfrm>
            <a:off x="2083280" y="2190533"/>
            <a:ext cx="5059392" cy="2936796"/>
          </a:xfrm>
          <a:custGeom>
            <a:avLst/>
            <a:gdLst>
              <a:gd name="connsiteX0" fmla="*/ 0 w 6745856"/>
              <a:gd name="connsiteY0" fmla="*/ 3898476 h 3915728"/>
              <a:gd name="connsiteX1" fmla="*/ 759124 w 6745856"/>
              <a:gd name="connsiteY1" fmla="*/ 3363638 h 3915728"/>
              <a:gd name="connsiteX2" fmla="*/ 1587260 w 6745856"/>
              <a:gd name="connsiteY2" fmla="*/ 1465827 h 3915728"/>
              <a:gd name="connsiteX3" fmla="*/ 2035834 w 6745856"/>
              <a:gd name="connsiteY3" fmla="*/ 292634 h 3915728"/>
              <a:gd name="connsiteX4" fmla="*/ 2708694 w 6745856"/>
              <a:gd name="connsiteY4" fmla="*/ 16589 h 3915728"/>
              <a:gd name="connsiteX5" fmla="*/ 3674852 w 6745856"/>
              <a:gd name="connsiteY5" fmla="*/ 637691 h 3915728"/>
              <a:gd name="connsiteX6" fmla="*/ 4848045 w 6745856"/>
              <a:gd name="connsiteY6" fmla="*/ 2449238 h 3915728"/>
              <a:gd name="connsiteX7" fmla="*/ 6745856 w 6745856"/>
              <a:gd name="connsiteY7" fmla="*/ 3915728 h 39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5856" h="3915728">
                <a:moveTo>
                  <a:pt x="0" y="3898476"/>
                </a:moveTo>
                <a:cubicBezTo>
                  <a:pt x="247290" y="3833777"/>
                  <a:pt x="494581" y="3769079"/>
                  <a:pt x="759124" y="3363638"/>
                </a:cubicBezTo>
                <a:cubicBezTo>
                  <a:pt x="1023667" y="2958197"/>
                  <a:pt x="1374475" y="1977661"/>
                  <a:pt x="1587260" y="1465827"/>
                </a:cubicBezTo>
                <a:cubicBezTo>
                  <a:pt x="1800045" y="953993"/>
                  <a:pt x="1848928" y="534174"/>
                  <a:pt x="2035834" y="292634"/>
                </a:cubicBezTo>
                <a:cubicBezTo>
                  <a:pt x="2222740" y="51094"/>
                  <a:pt x="2435524" y="-40920"/>
                  <a:pt x="2708694" y="16589"/>
                </a:cubicBezTo>
                <a:cubicBezTo>
                  <a:pt x="2981864" y="74098"/>
                  <a:pt x="3318294" y="232250"/>
                  <a:pt x="3674852" y="637691"/>
                </a:cubicBezTo>
                <a:cubicBezTo>
                  <a:pt x="4031410" y="1043132"/>
                  <a:pt x="4336211" y="1902899"/>
                  <a:pt x="4848045" y="2449238"/>
                </a:cubicBezTo>
                <a:cubicBezTo>
                  <a:pt x="5359879" y="2995577"/>
                  <a:pt x="6052867" y="3455652"/>
                  <a:pt x="6745856" y="391572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CuadroTexto"/>
          <p:cNvSpPr txBox="1"/>
          <p:nvPr/>
        </p:nvSpPr>
        <p:spPr>
          <a:xfrm>
            <a:off x="3920705" y="3160505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1"/>
              <p:cNvSpPr txBox="1"/>
              <p:nvPr/>
            </p:nvSpPr>
            <p:spPr>
              <a:xfrm>
                <a:off x="6129892" y="1739766"/>
                <a:ext cx="2538837" cy="957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8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892" y="1739766"/>
                <a:ext cx="2538837" cy="957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Llamada rectangular redondeada"/>
          <p:cNvSpPr/>
          <p:nvPr/>
        </p:nvSpPr>
        <p:spPr>
          <a:xfrm>
            <a:off x="5939287" y="1633632"/>
            <a:ext cx="2976113" cy="1345717"/>
          </a:xfrm>
          <a:prstGeom prst="wedgeRoundRectCallout">
            <a:avLst>
              <a:gd name="adj1" fmla="val -72137"/>
              <a:gd name="adj2" fmla="val 117308"/>
              <a:gd name="adj3" fmla="val 16667"/>
            </a:avLst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475117" y="1633631"/>
            <a:ext cx="0" cy="3519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1475118" y="5153209"/>
            <a:ext cx="566755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𝐷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Forma libre"/>
          <p:cNvSpPr/>
          <p:nvPr/>
        </p:nvSpPr>
        <p:spPr>
          <a:xfrm>
            <a:off x="2083280" y="2190533"/>
            <a:ext cx="5059392" cy="2936796"/>
          </a:xfrm>
          <a:custGeom>
            <a:avLst/>
            <a:gdLst>
              <a:gd name="connsiteX0" fmla="*/ 0 w 6745856"/>
              <a:gd name="connsiteY0" fmla="*/ 3898476 h 3915728"/>
              <a:gd name="connsiteX1" fmla="*/ 759124 w 6745856"/>
              <a:gd name="connsiteY1" fmla="*/ 3363638 h 3915728"/>
              <a:gd name="connsiteX2" fmla="*/ 1587260 w 6745856"/>
              <a:gd name="connsiteY2" fmla="*/ 1465827 h 3915728"/>
              <a:gd name="connsiteX3" fmla="*/ 2035834 w 6745856"/>
              <a:gd name="connsiteY3" fmla="*/ 292634 h 3915728"/>
              <a:gd name="connsiteX4" fmla="*/ 2708694 w 6745856"/>
              <a:gd name="connsiteY4" fmla="*/ 16589 h 3915728"/>
              <a:gd name="connsiteX5" fmla="*/ 3674852 w 6745856"/>
              <a:gd name="connsiteY5" fmla="*/ 637691 h 3915728"/>
              <a:gd name="connsiteX6" fmla="*/ 4848045 w 6745856"/>
              <a:gd name="connsiteY6" fmla="*/ 2449238 h 3915728"/>
              <a:gd name="connsiteX7" fmla="*/ 6745856 w 6745856"/>
              <a:gd name="connsiteY7" fmla="*/ 3915728 h 39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5856" h="3915728">
                <a:moveTo>
                  <a:pt x="0" y="3898476"/>
                </a:moveTo>
                <a:cubicBezTo>
                  <a:pt x="247290" y="3833777"/>
                  <a:pt x="494581" y="3769079"/>
                  <a:pt x="759124" y="3363638"/>
                </a:cubicBezTo>
                <a:cubicBezTo>
                  <a:pt x="1023667" y="2958197"/>
                  <a:pt x="1374475" y="1977661"/>
                  <a:pt x="1587260" y="1465827"/>
                </a:cubicBezTo>
                <a:cubicBezTo>
                  <a:pt x="1800045" y="953993"/>
                  <a:pt x="1848928" y="534174"/>
                  <a:pt x="2035834" y="292634"/>
                </a:cubicBezTo>
                <a:cubicBezTo>
                  <a:pt x="2222740" y="51094"/>
                  <a:pt x="2435524" y="-40920"/>
                  <a:pt x="2708694" y="16589"/>
                </a:cubicBezTo>
                <a:cubicBezTo>
                  <a:pt x="2981864" y="74098"/>
                  <a:pt x="3318294" y="232250"/>
                  <a:pt x="3674852" y="637691"/>
                </a:cubicBezTo>
                <a:cubicBezTo>
                  <a:pt x="4031410" y="1043132"/>
                  <a:pt x="4336211" y="1902899"/>
                  <a:pt x="4848045" y="2449238"/>
                </a:cubicBezTo>
                <a:cubicBezTo>
                  <a:pt x="5359879" y="2995577"/>
                  <a:pt x="6052867" y="3455652"/>
                  <a:pt x="6745856" y="391572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CuadroTexto"/>
          <p:cNvSpPr txBox="1"/>
          <p:nvPr/>
        </p:nvSpPr>
        <p:spPr>
          <a:xfrm>
            <a:off x="3920705" y="3160505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1"/>
              <p:cNvSpPr txBox="1"/>
              <p:nvPr/>
            </p:nvSpPr>
            <p:spPr>
              <a:xfrm>
                <a:off x="6543964" y="1907983"/>
                <a:ext cx="1871987" cy="803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8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64" y="1907983"/>
                <a:ext cx="1871987" cy="803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Llamada rectangular redondeada"/>
          <p:cNvSpPr/>
          <p:nvPr/>
        </p:nvSpPr>
        <p:spPr>
          <a:xfrm>
            <a:off x="5939287" y="1633632"/>
            <a:ext cx="2976113" cy="1345717"/>
          </a:xfrm>
          <a:prstGeom prst="wedgeRoundRectCallout">
            <a:avLst>
              <a:gd name="adj1" fmla="val -72137"/>
              <a:gd name="adj2" fmla="val 117308"/>
              <a:gd name="adj3" fmla="val 16667"/>
            </a:avLst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1"/>
              <p:cNvSpPr txBox="1"/>
              <p:nvPr/>
            </p:nvSpPr>
            <p:spPr>
              <a:xfrm>
                <a:off x="51760" y="2943151"/>
                <a:ext cx="8818183" cy="1861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700">
                          <a:latin typeface="Cambria Math"/>
                          <a:ea typeface="Cambria Math" panose="02040503050406030204" pitchFamily="18" charset="0"/>
                        </a:rPr>
                        <m:t>r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7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700" dirty="0">
                  <a:ea typeface="Cambria Math" panose="02040503050406030204" pitchFamily="18" charset="0"/>
                </a:endParaRPr>
              </a:p>
              <a:p>
                <a:endParaRPr lang="en-US" sz="2700" dirty="0"/>
              </a:p>
            </p:txBody>
          </p:sp>
        </mc:Choice>
        <mc:Fallback xmlns="">
          <p:sp>
            <p:nvSpPr>
              <p:cNvPr id="4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" y="2943151"/>
                <a:ext cx="8818183" cy="1861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CuadroTexto"/>
          <p:cNvSpPr txBox="1"/>
          <p:nvPr/>
        </p:nvSpPr>
        <p:spPr>
          <a:xfrm>
            <a:off x="517587" y="1034531"/>
            <a:ext cx="85401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/>
              <a:t>How many times is more likely </a:t>
            </a:r>
            <a:r>
              <a:rPr lang="en-US" sz="3300" i="1" dirty="0"/>
              <a:t>j</a:t>
            </a:r>
            <a:r>
              <a:rPr lang="en-US" sz="3300" dirty="0"/>
              <a:t> than </a:t>
            </a:r>
            <a:r>
              <a:rPr lang="en-US" sz="3300" i="1" dirty="0" err="1"/>
              <a:t>i</a:t>
            </a:r>
            <a:r>
              <a:rPr lang="en-US" sz="3300" dirty="0"/>
              <a:t> in this (unknown) distribution?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475117" y="1633631"/>
            <a:ext cx="0" cy="3519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1475118" y="5153209"/>
            <a:ext cx="566755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𝐷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Forma libre"/>
          <p:cNvSpPr/>
          <p:nvPr/>
        </p:nvSpPr>
        <p:spPr>
          <a:xfrm>
            <a:off x="2083280" y="2190533"/>
            <a:ext cx="5059392" cy="2936796"/>
          </a:xfrm>
          <a:custGeom>
            <a:avLst/>
            <a:gdLst>
              <a:gd name="connsiteX0" fmla="*/ 0 w 6745856"/>
              <a:gd name="connsiteY0" fmla="*/ 3898476 h 3915728"/>
              <a:gd name="connsiteX1" fmla="*/ 759124 w 6745856"/>
              <a:gd name="connsiteY1" fmla="*/ 3363638 h 3915728"/>
              <a:gd name="connsiteX2" fmla="*/ 1587260 w 6745856"/>
              <a:gd name="connsiteY2" fmla="*/ 1465827 h 3915728"/>
              <a:gd name="connsiteX3" fmla="*/ 2035834 w 6745856"/>
              <a:gd name="connsiteY3" fmla="*/ 292634 h 3915728"/>
              <a:gd name="connsiteX4" fmla="*/ 2708694 w 6745856"/>
              <a:gd name="connsiteY4" fmla="*/ 16589 h 3915728"/>
              <a:gd name="connsiteX5" fmla="*/ 3674852 w 6745856"/>
              <a:gd name="connsiteY5" fmla="*/ 637691 h 3915728"/>
              <a:gd name="connsiteX6" fmla="*/ 4848045 w 6745856"/>
              <a:gd name="connsiteY6" fmla="*/ 2449238 h 3915728"/>
              <a:gd name="connsiteX7" fmla="*/ 6745856 w 6745856"/>
              <a:gd name="connsiteY7" fmla="*/ 3915728 h 39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5856" h="3915728">
                <a:moveTo>
                  <a:pt x="0" y="3898476"/>
                </a:moveTo>
                <a:cubicBezTo>
                  <a:pt x="247290" y="3833777"/>
                  <a:pt x="494581" y="3769079"/>
                  <a:pt x="759124" y="3363638"/>
                </a:cubicBezTo>
                <a:cubicBezTo>
                  <a:pt x="1023667" y="2958197"/>
                  <a:pt x="1374475" y="1977661"/>
                  <a:pt x="1587260" y="1465827"/>
                </a:cubicBezTo>
                <a:cubicBezTo>
                  <a:pt x="1800045" y="953993"/>
                  <a:pt x="1848928" y="534174"/>
                  <a:pt x="2035834" y="292634"/>
                </a:cubicBezTo>
                <a:cubicBezTo>
                  <a:pt x="2222740" y="51094"/>
                  <a:pt x="2435524" y="-40920"/>
                  <a:pt x="2708694" y="16589"/>
                </a:cubicBezTo>
                <a:cubicBezTo>
                  <a:pt x="2981864" y="74098"/>
                  <a:pt x="3318294" y="232250"/>
                  <a:pt x="3674852" y="637691"/>
                </a:cubicBezTo>
                <a:cubicBezTo>
                  <a:pt x="4031410" y="1043132"/>
                  <a:pt x="4336211" y="1902899"/>
                  <a:pt x="4848045" y="2449238"/>
                </a:cubicBezTo>
                <a:cubicBezTo>
                  <a:pt x="5359879" y="2995577"/>
                  <a:pt x="6052867" y="3455652"/>
                  <a:pt x="6745856" y="391572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CuadroTexto"/>
          <p:cNvSpPr txBox="1"/>
          <p:nvPr/>
        </p:nvSpPr>
        <p:spPr>
          <a:xfrm>
            <a:off x="3920705" y="3160505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2898472" y="5219168"/>
            <a:ext cx="224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i</a:t>
            </a:r>
            <a:endParaRPr lang="en-US" sz="1350" dirty="0"/>
          </a:p>
        </p:txBody>
      </p:sp>
      <p:sp>
        <p:nvSpPr>
          <p:cNvPr id="4" name="3 CuadroTexto"/>
          <p:cNvSpPr txBox="1"/>
          <p:nvPr/>
        </p:nvSpPr>
        <p:spPr>
          <a:xfrm>
            <a:off x="-11747" y="851983"/>
            <a:ext cx="93634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Markov Chain Monte Carlo Methods: Metropolis algorithm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5913408" y="1879480"/>
            <a:ext cx="30760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1) Initialize </a:t>
            </a:r>
            <a:r>
              <a:rPr lang="en-US" sz="1350" i="1" dirty="0" err="1"/>
              <a:t>i</a:t>
            </a:r>
            <a:r>
              <a:rPr lang="en-US" sz="1350" dirty="0"/>
              <a:t> (pick a value of </a:t>
            </a:r>
            <a:r>
              <a:rPr lang="en-US" sz="1350" dirty="0">
                <a:latin typeface="Symbol" panose="05050102010706020507" pitchFamily="18" charset="2"/>
              </a:rPr>
              <a:t>q</a:t>
            </a:r>
            <a:r>
              <a:rPr lang="en-US" sz="1350" dirty="0"/>
              <a:t> at random)</a:t>
            </a:r>
          </a:p>
        </p:txBody>
      </p:sp>
      <p:sp>
        <p:nvSpPr>
          <p:cNvPr id="1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6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475117" y="1633631"/>
            <a:ext cx="0" cy="3519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1475118" y="5153209"/>
            <a:ext cx="566755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𝐷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Forma libre"/>
          <p:cNvSpPr/>
          <p:nvPr/>
        </p:nvSpPr>
        <p:spPr>
          <a:xfrm>
            <a:off x="2083280" y="2190533"/>
            <a:ext cx="5059392" cy="2936796"/>
          </a:xfrm>
          <a:custGeom>
            <a:avLst/>
            <a:gdLst>
              <a:gd name="connsiteX0" fmla="*/ 0 w 6745856"/>
              <a:gd name="connsiteY0" fmla="*/ 3898476 h 3915728"/>
              <a:gd name="connsiteX1" fmla="*/ 759124 w 6745856"/>
              <a:gd name="connsiteY1" fmla="*/ 3363638 h 3915728"/>
              <a:gd name="connsiteX2" fmla="*/ 1587260 w 6745856"/>
              <a:gd name="connsiteY2" fmla="*/ 1465827 h 3915728"/>
              <a:gd name="connsiteX3" fmla="*/ 2035834 w 6745856"/>
              <a:gd name="connsiteY3" fmla="*/ 292634 h 3915728"/>
              <a:gd name="connsiteX4" fmla="*/ 2708694 w 6745856"/>
              <a:gd name="connsiteY4" fmla="*/ 16589 h 3915728"/>
              <a:gd name="connsiteX5" fmla="*/ 3674852 w 6745856"/>
              <a:gd name="connsiteY5" fmla="*/ 637691 h 3915728"/>
              <a:gd name="connsiteX6" fmla="*/ 4848045 w 6745856"/>
              <a:gd name="connsiteY6" fmla="*/ 2449238 h 3915728"/>
              <a:gd name="connsiteX7" fmla="*/ 6745856 w 6745856"/>
              <a:gd name="connsiteY7" fmla="*/ 3915728 h 39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5856" h="3915728">
                <a:moveTo>
                  <a:pt x="0" y="3898476"/>
                </a:moveTo>
                <a:cubicBezTo>
                  <a:pt x="247290" y="3833777"/>
                  <a:pt x="494581" y="3769079"/>
                  <a:pt x="759124" y="3363638"/>
                </a:cubicBezTo>
                <a:cubicBezTo>
                  <a:pt x="1023667" y="2958197"/>
                  <a:pt x="1374475" y="1977661"/>
                  <a:pt x="1587260" y="1465827"/>
                </a:cubicBezTo>
                <a:cubicBezTo>
                  <a:pt x="1800045" y="953993"/>
                  <a:pt x="1848928" y="534174"/>
                  <a:pt x="2035834" y="292634"/>
                </a:cubicBezTo>
                <a:cubicBezTo>
                  <a:pt x="2222740" y="51094"/>
                  <a:pt x="2435524" y="-40920"/>
                  <a:pt x="2708694" y="16589"/>
                </a:cubicBezTo>
                <a:cubicBezTo>
                  <a:pt x="2981864" y="74098"/>
                  <a:pt x="3318294" y="232250"/>
                  <a:pt x="3674852" y="637691"/>
                </a:cubicBezTo>
                <a:cubicBezTo>
                  <a:pt x="4031410" y="1043132"/>
                  <a:pt x="4336211" y="1902899"/>
                  <a:pt x="4848045" y="2449238"/>
                </a:cubicBezTo>
                <a:cubicBezTo>
                  <a:pt x="5359879" y="2995577"/>
                  <a:pt x="6052867" y="3455652"/>
                  <a:pt x="6745856" y="391572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CuadroTexto"/>
          <p:cNvSpPr txBox="1"/>
          <p:nvPr/>
        </p:nvSpPr>
        <p:spPr>
          <a:xfrm>
            <a:off x="3920705" y="3160505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2898472" y="5219168"/>
            <a:ext cx="224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i</a:t>
            </a:r>
            <a:endParaRPr lang="en-US" sz="135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4022073" y="5242890"/>
            <a:ext cx="2263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j</a:t>
            </a:r>
            <a:endParaRPr lang="en-US" sz="135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5913408" y="1879480"/>
            <a:ext cx="315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AutoNum type="arabicParenR"/>
            </a:pPr>
            <a:r>
              <a:rPr lang="en-US" sz="1350" dirty="0"/>
              <a:t>Initialize </a:t>
            </a:r>
            <a:r>
              <a:rPr lang="en-US" sz="1350" i="1" dirty="0" err="1"/>
              <a:t>i</a:t>
            </a:r>
            <a:r>
              <a:rPr lang="en-US" sz="1350" dirty="0"/>
              <a:t> (pick a value of </a:t>
            </a:r>
            <a:r>
              <a:rPr lang="en-US" sz="1350" dirty="0">
                <a:latin typeface="Symbol" panose="05050102010706020507" pitchFamily="18" charset="2"/>
              </a:rPr>
              <a:t>q</a:t>
            </a:r>
            <a:r>
              <a:rPr lang="en-US" sz="1350" dirty="0"/>
              <a:t> at random)</a:t>
            </a:r>
          </a:p>
          <a:p>
            <a:pPr marL="257175" indent="-257175">
              <a:buAutoNum type="arabicParenR"/>
            </a:pPr>
            <a:endParaRPr lang="en-US" sz="1350" dirty="0"/>
          </a:p>
          <a:p>
            <a:pPr marL="257175" indent="-257175">
              <a:buFontTx/>
              <a:buAutoNum type="arabicParenR"/>
            </a:pPr>
            <a:r>
              <a:rPr lang="en-US" sz="1350" dirty="0"/>
              <a:t>Propose a movement q(.|</a:t>
            </a:r>
            <a:r>
              <a:rPr lang="en-US" sz="1350" dirty="0" err="1"/>
              <a:t>i</a:t>
            </a:r>
            <a:r>
              <a:rPr lang="en-US" sz="1350" dirty="0"/>
              <a:t>) </a:t>
            </a:r>
          </a:p>
          <a:p>
            <a:pPr marL="257175" indent="-257175">
              <a:buAutoNum type="arabicParenR"/>
            </a:pPr>
            <a:endParaRPr lang="en-US" sz="1350" dirty="0"/>
          </a:p>
        </p:txBody>
      </p:sp>
      <p:sp>
        <p:nvSpPr>
          <p:cNvPr id="3" name="2 Flecha curvada hacia abajo"/>
          <p:cNvSpPr/>
          <p:nvPr/>
        </p:nvSpPr>
        <p:spPr>
          <a:xfrm>
            <a:off x="2976116" y="4212493"/>
            <a:ext cx="1207282" cy="7739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489324" y="2532764"/>
            <a:ext cx="13858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P(q(</a:t>
            </a:r>
            <a:r>
              <a:rPr lang="en-US" sz="1350" dirty="0" err="1"/>
              <a:t>j|i</a:t>
            </a:r>
            <a:r>
              <a:rPr lang="en-US" sz="1350" dirty="0"/>
              <a:t>))=P(q(</a:t>
            </a:r>
            <a:r>
              <a:rPr lang="en-US" sz="1350" dirty="0" err="1"/>
              <a:t>i|j</a:t>
            </a:r>
            <a:r>
              <a:rPr lang="en-US" sz="1350" dirty="0"/>
              <a:t>))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-11747" y="851983"/>
            <a:ext cx="93634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Markov Chain Monte Carlo Methods: Metropolis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17 CuadroTexto"/>
              <p:cNvSpPr txBox="1"/>
              <p:nvPr/>
            </p:nvSpPr>
            <p:spPr>
              <a:xfrm>
                <a:off x="6664994" y="2870566"/>
                <a:ext cx="106381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</a:rPr>
                        <m:t>𝐴</m:t>
                      </m:r>
                      <m:r>
                        <a:rPr lang="en-US" sz="1350" i="1">
                          <a:latin typeface="Cambria Math"/>
                        </a:rPr>
                        <m:t>=</m:t>
                      </m:r>
                      <m:r>
                        <a:rPr lang="en-US" sz="135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/>
                            </a:rPr>
                            <m:t>𝑖</m:t>
                          </m:r>
                          <m:r>
                            <a:rPr lang="en-US" sz="1350" i="1">
                              <a:latin typeface="Cambria Math"/>
                            </a:rPr>
                            <m:t>,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8" name="1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94" y="2870566"/>
                <a:ext cx="1063817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18 CuadroTexto"/>
              <p:cNvSpPr txBox="1"/>
              <p:nvPr/>
            </p:nvSpPr>
            <p:spPr>
              <a:xfrm>
                <a:off x="6662836" y="3178962"/>
                <a:ext cx="107709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</a:rPr>
                        <m:t>𝐵</m:t>
                      </m:r>
                      <m:r>
                        <a:rPr lang="en-US" sz="1350" i="1">
                          <a:latin typeface="Cambria Math"/>
                        </a:rPr>
                        <m:t>=</m:t>
                      </m:r>
                      <m:r>
                        <a:rPr lang="en-US" sz="1350" i="1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/>
                            </a:rPr>
                            <m:t>𝑗</m:t>
                          </m:r>
                          <m:r>
                            <a:rPr lang="en-US" sz="1350" i="1">
                              <a:latin typeface="Cambria Math"/>
                            </a:rPr>
                            <m:t>,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9" name="1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836" y="3178962"/>
                <a:ext cx="1077090" cy="30008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19 CuadroTexto"/>
              <p:cNvSpPr txBox="1"/>
              <p:nvPr/>
            </p:nvSpPr>
            <p:spPr>
              <a:xfrm>
                <a:off x="6471602" y="3545929"/>
                <a:ext cx="141102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/>
                            </a:rPr>
                            <m:t>𝑗</m:t>
                          </m:r>
                        </m:e>
                        <m:e>
                          <m:r>
                            <a:rPr lang="en-US" sz="135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1350" i="1">
                          <a:latin typeface="Cambria Math"/>
                        </a:rPr>
                        <m:t>=</m:t>
                      </m:r>
                      <m:r>
                        <a:rPr lang="en-US" sz="1350" i="1">
                          <a:latin typeface="Cambria Math"/>
                        </a:rPr>
                        <m:t>𝑝</m:t>
                      </m:r>
                      <m:r>
                        <a:rPr lang="en-US" sz="1350" i="1">
                          <a:latin typeface="Cambria Math"/>
                        </a:rPr>
                        <m:t>(</m:t>
                      </m:r>
                      <m:r>
                        <a:rPr lang="en-US" sz="1350" i="1">
                          <a:latin typeface="Cambria Math"/>
                        </a:rPr>
                        <m:t>𝑖</m:t>
                      </m:r>
                      <m:r>
                        <a:rPr lang="en-US" sz="1350" i="1">
                          <a:latin typeface="Cambria Math"/>
                        </a:rPr>
                        <m:t>|</m:t>
                      </m:r>
                      <m:r>
                        <a:rPr lang="en-US" sz="1350" i="1">
                          <a:latin typeface="Cambria Math"/>
                        </a:rPr>
                        <m:t>𝐵</m:t>
                      </m:r>
                      <m:r>
                        <a:rPr lang="en-US" sz="135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0" name="1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602" y="3545929"/>
                <a:ext cx="1411027" cy="300082"/>
              </a:xfrm>
              <a:prstGeom prst="rect">
                <a:avLst/>
              </a:prstGeom>
              <a:blipFill>
                <a:blip r:embed="rId6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475117" y="1633631"/>
            <a:ext cx="0" cy="3519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1475118" y="5153209"/>
            <a:ext cx="566755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𝐷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Forma libre"/>
          <p:cNvSpPr/>
          <p:nvPr/>
        </p:nvSpPr>
        <p:spPr>
          <a:xfrm>
            <a:off x="2083280" y="2190533"/>
            <a:ext cx="5059392" cy="2936796"/>
          </a:xfrm>
          <a:custGeom>
            <a:avLst/>
            <a:gdLst>
              <a:gd name="connsiteX0" fmla="*/ 0 w 6745856"/>
              <a:gd name="connsiteY0" fmla="*/ 3898476 h 3915728"/>
              <a:gd name="connsiteX1" fmla="*/ 759124 w 6745856"/>
              <a:gd name="connsiteY1" fmla="*/ 3363638 h 3915728"/>
              <a:gd name="connsiteX2" fmla="*/ 1587260 w 6745856"/>
              <a:gd name="connsiteY2" fmla="*/ 1465827 h 3915728"/>
              <a:gd name="connsiteX3" fmla="*/ 2035834 w 6745856"/>
              <a:gd name="connsiteY3" fmla="*/ 292634 h 3915728"/>
              <a:gd name="connsiteX4" fmla="*/ 2708694 w 6745856"/>
              <a:gd name="connsiteY4" fmla="*/ 16589 h 3915728"/>
              <a:gd name="connsiteX5" fmla="*/ 3674852 w 6745856"/>
              <a:gd name="connsiteY5" fmla="*/ 637691 h 3915728"/>
              <a:gd name="connsiteX6" fmla="*/ 4848045 w 6745856"/>
              <a:gd name="connsiteY6" fmla="*/ 2449238 h 3915728"/>
              <a:gd name="connsiteX7" fmla="*/ 6745856 w 6745856"/>
              <a:gd name="connsiteY7" fmla="*/ 3915728 h 39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5856" h="3915728">
                <a:moveTo>
                  <a:pt x="0" y="3898476"/>
                </a:moveTo>
                <a:cubicBezTo>
                  <a:pt x="247290" y="3833777"/>
                  <a:pt x="494581" y="3769079"/>
                  <a:pt x="759124" y="3363638"/>
                </a:cubicBezTo>
                <a:cubicBezTo>
                  <a:pt x="1023667" y="2958197"/>
                  <a:pt x="1374475" y="1977661"/>
                  <a:pt x="1587260" y="1465827"/>
                </a:cubicBezTo>
                <a:cubicBezTo>
                  <a:pt x="1800045" y="953993"/>
                  <a:pt x="1848928" y="534174"/>
                  <a:pt x="2035834" y="292634"/>
                </a:cubicBezTo>
                <a:cubicBezTo>
                  <a:pt x="2222740" y="51094"/>
                  <a:pt x="2435524" y="-40920"/>
                  <a:pt x="2708694" y="16589"/>
                </a:cubicBezTo>
                <a:cubicBezTo>
                  <a:pt x="2981864" y="74098"/>
                  <a:pt x="3318294" y="232250"/>
                  <a:pt x="3674852" y="637691"/>
                </a:cubicBezTo>
                <a:cubicBezTo>
                  <a:pt x="4031410" y="1043132"/>
                  <a:pt x="4336211" y="1902899"/>
                  <a:pt x="4848045" y="2449238"/>
                </a:cubicBezTo>
                <a:cubicBezTo>
                  <a:pt x="5359879" y="2995577"/>
                  <a:pt x="6052867" y="3455652"/>
                  <a:pt x="6745856" y="391572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CuadroTexto"/>
          <p:cNvSpPr txBox="1"/>
          <p:nvPr/>
        </p:nvSpPr>
        <p:spPr>
          <a:xfrm>
            <a:off x="3920705" y="3160505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6" name="5 Conector recto de flecha"/>
          <p:cNvCxnSpPr/>
          <p:nvPr/>
        </p:nvCxnSpPr>
        <p:spPr>
          <a:xfrm>
            <a:off x="2976116" y="1672451"/>
            <a:ext cx="0" cy="3390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2898472" y="5219168"/>
            <a:ext cx="224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i</a:t>
            </a:r>
            <a:endParaRPr lang="en-US" sz="1350" dirty="0"/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4099716" y="1696172"/>
            <a:ext cx="0" cy="3390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4022073" y="5242890"/>
            <a:ext cx="2263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j</a:t>
            </a:r>
            <a:endParaRPr lang="en-US" sz="135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5913408" y="1879481"/>
            <a:ext cx="3156249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AutoNum type="arabicParenR"/>
            </a:pPr>
            <a:r>
              <a:rPr lang="en-US" sz="1350" dirty="0"/>
              <a:t>Initialize </a:t>
            </a:r>
            <a:r>
              <a:rPr lang="en-US" sz="1350" i="1" dirty="0" err="1"/>
              <a:t>i</a:t>
            </a:r>
            <a:r>
              <a:rPr lang="en-US" sz="1350" dirty="0"/>
              <a:t> (pick a value of </a:t>
            </a:r>
            <a:r>
              <a:rPr lang="en-US" sz="1350" dirty="0">
                <a:latin typeface="Symbol" panose="05050102010706020507" pitchFamily="18" charset="2"/>
              </a:rPr>
              <a:t>q</a:t>
            </a:r>
            <a:r>
              <a:rPr lang="en-US" sz="1350" dirty="0"/>
              <a:t> at random)</a:t>
            </a:r>
          </a:p>
          <a:p>
            <a:pPr marL="257175" indent="-257175">
              <a:buAutoNum type="arabicParenR"/>
            </a:pPr>
            <a:endParaRPr lang="en-US" sz="1350" dirty="0"/>
          </a:p>
          <a:p>
            <a:pPr marL="257175" indent="-257175">
              <a:buAutoNum type="arabicParenR"/>
            </a:pPr>
            <a:r>
              <a:rPr lang="en-US" sz="1350" dirty="0"/>
              <a:t>Propose a movement q(.|</a:t>
            </a:r>
            <a:r>
              <a:rPr lang="en-US" sz="1350" dirty="0" err="1"/>
              <a:t>i</a:t>
            </a:r>
            <a:r>
              <a:rPr lang="en-US" sz="1350" dirty="0"/>
              <a:t>)  </a:t>
            </a:r>
          </a:p>
          <a:p>
            <a:pPr marL="257175" indent="-257175">
              <a:buAutoNum type="arabicParenR"/>
            </a:pPr>
            <a:endParaRPr lang="en-US" sz="1350" dirty="0"/>
          </a:p>
          <a:p>
            <a:pPr marL="257175" indent="-257175">
              <a:buAutoNum type="arabicParenR"/>
            </a:pPr>
            <a:r>
              <a:rPr lang="en-US" sz="1350" dirty="0"/>
              <a:t>Compute </a:t>
            </a:r>
          </a:p>
        </p:txBody>
      </p:sp>
      <p:cxnSp>
        <p:nvCxnSpPr>
          <p:cNvPr id="19" name="18 Conector recto de flecha"/>
          <p:cNvCxnSpPr/>
          <p:nvPr/>
        </p:nvCxnSpPr>
        <p:spPr>
          <a:xfrm flipH="1">
            <a:off x="1475118" y="4014518"/>
            <a:ext cx="150099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flipH="1">
            <a:off x="1475117" y="2190533"/>
            <a:ext cx="26246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-11747" y="851983"/>
            <a:ext cx="93634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Markov Chain Monte Carlo Methods: Metropolis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24 CuadroTexto"/>
              <p:cNvSpPr txBox="1"/>
              <p:nvPr/>
            </p:nvSpPr>
            <p:spPr>
              <a:xfrm>
                <a:off x="6900105" y="2593626"/>
                <a:ext cx="1183594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𝑟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𝑗</m:t>
                          </m:r>
                        </m:e>
                      </m:d>
                      <m:r>
                        <a:rPr lang="en-US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2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105" y="2593626"/>
                <a:ext cx="1183594" cy="524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475117" y="1633631"/>
            <a:ext cx="0" cy="3519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1475118" y="5153209"/>
            <a:ext cx="566755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𝐷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Forma libre"/>
          <p:cNvSpPr/>
          <p:nvPr/>
        </p:nvSpPr>
        <p:spPr>
          <a:xfrm>
            <a:off x="2083280" y="2190533"/>
            <a:ext cx="5059392" cy="2936796"/>
          </a:xfrm>
          <a:custGeom>
            <a:avLst/>
            <a:gdLst>
              <a:gd name="connsiteX0" fmla="*/ 0 w 6745856"/>
              <a:gd name="connsiteY0" fmla="*/ 3898476 h 3915728"/>
              <a:gd name="connsiteX1" fmla="*/ 759124 w 6745856"/>
              <a:gd name="connsiteY1" fmla="*/ 3363638 h 3915728"/>
              <a:gd name="connsiteX2" fmla="*/ 1587260 w 6745856"/>
              <a:gd name="connsiteY2" fmla="*/ 1465827 h 3915728"/>
              <a:gd name="connsiteX3" fmla="*/ 2035834 w 6745856"/>
              <a:gd name="connsiteY3" fmla="*/ 292634 h 3915728"/>
              <a:gd name="connsiteX4" fmla="*/ 2708694 w 6745856"/>
              <a:gd name="connsiteY4" fmla="*/ 16589 h 3915728"/>
              <a:gd name="connsiteX5" fmla="*/ 3674852 w 6745856"/>
              <a:gd name="connsiteY5" fmla="*/ 637691 h 3915728"/>
              <a:gd name="connsiteX6" fmla="*/ 4848045 w 6745856"/>
              <a:gd name="connsiteY6" fmla="*/ 2449238 h 3915728"/>
              <a:gd name="connsiteX7" fmla="*/ 6745856 w 6745856"/>
              <a:gd name="connsiteY7" fmla="*/ 3915728 h 39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5856" h="3915728">
                <a:moveTo>
                  <a:pt x="0" y="3898476"/>
                </a:moveTo>
                <a:cubicBezTo>
                  <a:pt x="247290" y="3833777"/>
                  <a:pt x="494581" y="3769079"/>
                  <a:pt x="759124" y="3363638"/>
                </a:cubicBezTo>
                <a:cubicBezTo>
                  <a:pt x="1023667" y="2958197"/>
                  <a:pt x="1374475" y="1977661"/>
                  <a:pt x="1587260" y="1465827"/>
                </a:cubicBezTo>
                <a:cubicBezTo>
                  <a:pt x="1800045" y="953993"/>
                  <a:pt x="1848928" y="534174"/>
                  <a:pt x="2035834" y="292634"/>
                </a:cubicBezTo>
                <a:cubicBezTo>
                  <a:pt x="2222740" y="51094"/>
                  <a:pt x="2435524" y="-40920"/>
                  <a:pt x="2708694" y="16589"/>
                </a:cubicBezTo>
                <a:cubicBezTo>
                  <a:pt x="2981864" y="74098"/>
                  <a:pt x="3318294" y="232250"/>
                  <a:pt x="3674852" y="637691"/>
                </a:cubicBezTo>
                <a:cubicBezTo>
                  <a:pt x="4031410" y="1043132"/>
                  <a:pt x="4336211" y="1902899"/>
                  <a:pt x="4848045" y="2449238"/>
                </a:cubicBezTo>
                <a:cubicBezTo>
                  <a:pt x="5359879" y="2995577"/>
                  <a:pt x="6052867" y="3455652"/>
                  <a:pt x="6745856" y="391572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CuadroTexto"/>
          <p:cNvSpPr txBox="1"/>
          <p:nvPr/>
        </p:nvSpPr>
        <p:spPr>
          <a:xfrm>
            <a:off x="3920705" y="3160505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6" name="5 Conector recto de flecha"/>
          <p:cNvCxnSpPr/>
          <p:nvPr/>
        </p:nvCxnSpPr>
        <p:spPr>
          <a:xfrm>
            <a:off x="2976116" y="1672451"/>
            <a:ext cx="0" cy="3390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2898472" y="5219168"/>
            <a:ext cx="2247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i</a:t>
            </a:r>
            <a:endParaRPr lang="en-US" sz="1350" dirty="0"/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4099716" y="1696172"/>
            <a:ext cx="0" cy="3390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4022073" y="5242890"/>
            <a:ext cx="2263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j</a:t>
            </a:r>
            <a:endParaRPr lang="en-US" sz="135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5913408" y="1879481"/>
            <a:ext cx="315624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AutoNum type="arabicParenR"/>
            </a:pPr>
            <a:r>
              <a:rPr lang="en-US" sz="1350" dirty="0"/>
              <a:t>Initialize </a:t>
            </a:r>
            <a:r>
              <a:rPr lang="en-US" sz="1350" i="1" dirty="0" err="1"/>
              <a:t>i</a:t>
            </a:r>
            <a:r>
              <a:rPr lang="en-US" sz="1350" dirty="0"/>
              <a:t> (pick a value of </a:t>
            </a:r>
            <a:r>
              <a:rPr lang="en-US" sz="1350" dirty="0">
                <a:latin typeface="Symbol" panose="05050102010706020507" pitchFamily="18" charset="2"/>
              </a:rPr>
              <a:t>q</a:t>
            </a:r>
            <a:r>
              <a:rPr lang="en-US" sz="1350" dirty="0"/>
              <a:t> at random)</a:t>
            </a:r>
          </a:p>
          <a:p>
            <a:pPr marL="257175" indent="-257175">
              <a:buAutoNum type="arabicParenR"/>
            </a:pPr>
            <a:endParaRPr lang="en-US" sz="1350" dirty="0"/>
          </a:p>
          <a:p>
            <a:pPr marL="257175" indent="-257175">
              <a:buAutoNum type="arabicParenR"/>
            </a:pPr>
            <a:r>
              <a:rPr lang="en-US" sz="1350" dirty="0"/>
              <a:t>Propose a movement q(.|</a:t>
            </a:r>
            <a:r>
              <a:rPr lang="en-US" sz="1350" dirty="0" err="1"/>
              <a:t>i</a:t>
            </a:r>
            <a:r>
              <a:rPr lang="en-US" sz="1350" dirty="0"/>
              <a:t>)  </a:t>
            </a:r>
          </a:p>
          <a:p>
            <a:pPr marL="257175" indent="-257175">
              <a:buAutoNum type="arabicParenR"/>
            </a:pPr>
            <a:endParaRPr lang="en-US" sz="1350" dirty="0"/>
          </a:p>
          <a:p>
            <a:pPr marL="257175" indent="-257175">
              <a:buAutoNum type="arabicParenR"/>
            </a:pPr>
            <a:r>
              <a:rPr lang="en-US" sz="1350" dirty="0"/>
              <a:t>Compute</a:t>
            </a:r>
          </a:p>
          <a:p>
            <a:pPr marL="257175" indent="-257175">
              <a:buAutoNum type="arabicParenR"/>
            </a:pPr>
            <a:endParaRPr lang="en-US" sz="1350" dirty="0"/>
          </a:p>
          <a:p>
            <a:pPr marL="257175" indent="-257175">
              <a:buAutoNum type="arabicParenR"/>
            </a:pPr>
            <a:r>
              <a:rPr lang="en-US" sz="1350" dirty="0"/>
              <a:t>Move to j in probability</a:t>
            </a:r>
          </a:p>
          <a:p>
            <a:endParaRPr lang="en-US" sz="1350" dirty="0"/>
          </a:p>
          <a:p>
            <a:r>
              <a:rPr lang="en-US" sz="1350" dirty="0"/>
              <a:t> </a:t>
            </a:r>
          </a:p>
        </p:txBody>
      </p:sp>
      <p:cxnSp>
        <p:nvCxnSpPr>
          <p:cNvPr id="19" name="18 Conector recto de flecha"/>
          <p:cNvCxnSpPr/>
          <p:nvPr/>
        </p:nvCxnSpPr>
        <p:spPr>
          <a:xfrm flipH="1">
            <a:off x="1475118" y="4014518"/>
            <a:ext cx="150099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flipH="1">
            <a:off x="1475117" y="2190533"/>
            <a:ext cx="26246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-11747" y="851983"/>
            <a:ext cx="93634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Markov Chain Monte Carlo Methods: Metropolis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6149159" y="3483998"/>
                <a:ext cx="184678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𝑗</m:t>
                        </m:r>
                      </m:e>
                    </m:d>
                    <m:r>
                      <a:rPr lang="en-US" sz="1350" i="1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350">
                        <a:latin typeface="Cambria Math"/>
                        <a:ea typeface="Cambria Math"/>
                      </a:rPr>
                      <m:t>min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⁡(1,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𝑟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159" y="3483998"/>
                <a:ext cx="1846788" cy="300082"/>
              </a:xfrm>
              <a:prstGeom prst="rect">
                <a:avLst/>
              </a:prstGeom>
              <a:blipFill>
                <a:blip r:embed="rId4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17 CuadroTexto"/>
          <p:cNvSpPr txBox="1"/>
          <p:nvPr/>
        </p:nvSpPr>
        <p:spPr>
          <a:xfrm>
            <a:off x="6180557" y="3890334"/>
            <a:ext cx="14900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“acceptance ratio”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19 CuadroTexto"/>
              <p:cNvSpPr txBox="1"/>
              <p:nvPr/>
            </p:nvSpPr>
            <p:spPr>
              <a:xfrm>
                <a:off x="6900105" y="2593626"/>
                <a:ext cx="1183594" cy="52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𝑟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𝑗</m:t>
                          </m:r>
                        </m:e>
                      </m:d>
                      <m:r>
                        <a:rPr lang="en-US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0" name="1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105" y="2593626"/>
                <a:ext cx="1183594" cy="524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1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far in clustering algorithms for sequence and evolution…</a:t>
            </a:r>
            <a:endParaRPr lang="en-US" dirty="0"/>
          </a:p>
        </p:txBody>
      </p:sp>
      <p:pic>
        <p:nvPicPr>
          <p:cNvPr id="3074" name="Picture 2" descr="Image result for luke skywalker falling 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20972"/>
            <a:ext cx="5941801" cy="405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34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475117" y="1633631"/>
            <a:ext cx="0" cy="3519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1475118" y="5153209"/>
            <a:ext cx="566755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𝐷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Forma libre"/>
          <p:cNvSpPr/>
          <p:nvPr/>
        </p:nvSpPr>
        <p:spPr>
          <a:xfrm>
            <a:off x="2083280" y="2190533"/>
            <a:ext cx="5059392" cy="2936796"/>
          </a:xfrm>
          <a:custGeom>
            <a:avLst/>
            <a:gdLst>
              <a:gd name="connsiteX0" fmla="*/ 0 w 6745856"/>
              <a:gd name="connsiteY0" fmla="*/ 3898476 h 3915728"/>
              <a:gd name="connsiteX1" fmla="*/ 759124 w 6745856"/>
              <a:gd name="connsiteY1" fmla="*/ 3363638 h 3915728"/>
              <a:gd name="connsiteX2" fmla="*/ 1587260 w 6745856"/>
              <a:gd name="connsiteY2" fmla="*/ 1465827 h 3915728"/>
              <a:gd name="connsiteX3" fmla="*/ 2035834 w 6745856"/>
              <a:gd name="connsiteY3" fmla="*/ 292634 h 3915728"/>
              <a:gd name="connsiteX4" fmla="*/ 2708694 w 6745856"/>
              <a:gd name="connsiteY4" fmla="*/ 16589 h 3915728"/>
              <a:gd name="connsiteX5" fmla="*/ 3674852 w 6745856"/>
              <a:gd name="connsiteY5" fmla="*/ 637691 h 3915728"/>
              <a:gd name="connsiteX6" fmla="*/ 4848045 w 6745856"/>
              <a:gd name="connsiteY6" fmla="*/ 2449238 h 3915728"/>
              <a:gd name="connsiteX7" fmla="*/ 6745856 w 6745856"/>
              <a:gd name="connsiteY7" fmla="*/ 3915728 h 39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5856" h="3915728">
                <a:moveTo>
                  <a:pt x="0" y="3898476"/>
                </a:moveTo>
                <a:cubicBezTo>
                  <a:pt x="247290" y="3833777"/>
                  <a:pt x="494581" y="3769079"/>
                  <a:pt x="759124" y="3363638"/>
                </a:cubicBezTo>
                <a:cubicBezTo>
                  <a:pt x="1023667" y="2958197"/>
                  <a:pt x="1374475" y="1977661"/>
                  <a:pt x="1587260" y="1465827"/>
                </a:cubicBezTo>
                <a:cubicBezTo>
                  <a:pt x="1800045" y="953993"/>
                  <a:pt x="1848928" y="534174"/>
                  <a:pt x="2035834" y="292634"/>
                </a:cubicBezTo>
                <a:cubicBezTo>
                  <a:pt x="2222740" y="51094"/>
                  <a:pt x="2435524" y="-40920"/>
                  <a:pt x="2708694" y="16589"/>
                </a:cubicBezTo>
                <a:cubicBezTo>
                  <a:pt x="2981864" y="74098"/>
                  <a:pt x="3318294" y="232250"/>
                  <a:pt x="3674852" y="637691"/>
                </a:cubicBezTo>
                <a:cubicBezTo>
                  <a:pt x="4031410" y="1043132"/>
                  <a:pt x="4336211" y="1902899"/>
                  <a:pt x="4848045" y="2449238"/>
                </a:cubicBezTo>
                <a:cubicBezTo>
                  <a:pt x="5359879" y="2995577"/>
                  <a:pt x="6052867" y="3455652"/>
                  <a:pt x="6745856" y="391572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CuadroTexto"/>
          <p:cNvSpPr txBox="1"/>
          <p:nvPr/>
        </p:nvSpPr>
        <p:spPr>
          <a:xfrm>
            <a:off x="3920705" y="3160505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4022073" y="5242890"/>
            <a:ext cx="2263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j</a:t>
            </a:r>
            <a:endParaRPr lang="en-US" sz="135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5913408" y="1879481"/>
            <a:ext cx="3156249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AutoNum type="arabicParenR"/>
            </a:pPr>
            <a:r>
              <a:rPr lang="en-US" sz="1350" dirty="0"/>
              <a:t>Initialize </a:t>
            </a:r>
            <a:r>
              <a:rPr lang="en-US" sz="1350" i="1" dirty="0" err="1"/>
              <a:t>i</a:t>
            </a:r>
            <a:r>
              <a:rPr lang="en-US" sz="1350" dirty="0"/>
              <a:t> (pick a value of </a:t>
            </a:r>
            <a:r>
              <a:rPr lang="en-US" sz="1350" dirty="0">
                <a:latin typeface="Symbol" panose="05050102010706020507" pitchFamily="18" charset="2"/>
              </a:rPr>
              <a:t>q</a:t>
            </a:r>
            <a:r>
              <a:rPr lang="en-US" sz="1350" dirty="0"/>
              <a:t> at random)</a:t>
            </a:r>
          </a:p>
          <a:p>
            <a:pPr marL="257175" indent="-257175">
              <a:buAutoNum type="arabicParenR"/>
            </a:pPr>
            <a:endParaRPr lang="en-US" sz="1350" dirty="0"/>
          </a:p>
          <a:p>
            <a:pPr marL="257175" indent="-257175">
              <a:buAutoNum type="arabicParenR"/>
            </a:pPr>
            <a:r>
              <a:rPr lang="en-US" sz="1350" dirty="0"/>
              <a:t>Propose a movement q(.|</a:t>
            </a:r>
            <a:r>
              <a:rPr lang="en-US" sz="1350" dirty="0" err="1"/>
              <a:t>i</a:t>
            </a:r>
            <a:r>
              <a:rPr lang="en-US" sz="1350" dirty="0"/>
              <a:t>)  </a:t>
            </a:r>
          </a:p>
          <a:p>
            <a:pPr marL="257175" indent="-257175">
              <a:buAutoNum type="arabicParenR"/>
            </a:pPr>
            <a:endParaRPr lang="en-US" sz="1350" dirty="0"/>
          </a:p>
          <a:p>
            <a:pPr marL="257175" indent="-257175">
              <a:buAutoNum type="arabicParenR"/>
            </a:pPr>
            <a:r>
              <a:rPr lang="en-US" sz="1350" dirty="0"/>
              <a:t>Compute</a:t>
            </a:r>
          </a:p>
          <a:p>
            <a:pPr marL="257175" indent="-257175">
              <a:buAutoNum type="arabicParenR"/>
            </a:pPr>
            <a:endParaRPr lang="en-US" sz="1350" dirty="0"/>
          </a:p>
          <a:p>
            <a:pPr marL="257175" indent="-257175">
              <a:buAutoNum type="arabicParenR"/>
            </a:pPr>
            <a:r>
              <a:rPr lang="en-US" sz="1350" dirty="0"/>
              <a:t>Move to j in probability</a:t>
            </a:r>
          </a:p>
          <a:p>
            <a:endParaRPr lang="en-US" sz="1350" dirty="0"/>
          </a:p>
          <a:p>
            <a:r>
              <a:rPr lang="en-US" sz="135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16 CuadroTexto"/>
              <p:cNvSpPr txBox="1"/>
              <p:nvPr/>
            </p:nvSpPr>
            <p:spPr>
              <a:xfrm>
                <a:off x="6900105" y="2593626"/>
                <a:ext cx="1606081" cy="532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𝑟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𝑗</m:t>
                          </m:r>
                        </m:e>
                      </m:d>
                      <m:r>
                        <a:rPr lang="en-US" sz="135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𝑞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𝑞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" name="1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105" y="2593626"/>
                <a:ext cx="1606081" cy="532325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23 CuadroTexto"/>
          <p:cNvSpPr txBox="1"/>
          <p:nvPr/>
        </p:nvSpPr>
        <p:spPr>
          <a:xfrm>
            <a:off x="-11748" y="851983"/>
            <a:ext cx="9276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Markov Chain Monte Carlo Methods: </a:t>
            </a:r>
            <a:r>
              <a:rPr lang="en-US" sz="3000" b="1" dirty="0">
                <a:solidFill>
                  <a:srgbClr val="FF0000"/>
                </a:solidFill>
              </a:rPr>
              <a:t>Metropolis-Hastings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6149159" y="3483998"/>
                <a:ext cx="184678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/>
                        <a:ea typeface="Cambria Math"/>
                      </a:rPr>
                      <m:t>𝛼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1350" i="1">
                            <a:latin typeface="Cambria Math"/>
                            <a:ea typeface="Cambria Math"/>
                          </a:rPr>
                          <m:t>𝑗</m:t>
                        </m:r>
                      </m:e>
                    </m:d>
                    <m:r>
                      <a:rPr lang="en-US" sz="1350" i="1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350">
                        <a:latin typeface="Cambria Math"/>
                        <a:ea typeface="Cambria Math"/>
                      </a:rPr>
                      <m:t>min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⁡(1,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𝑟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sz="135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159" y="3483998"/>
                <a:ext cx="1846788" cy="300082"/>
              </a:xfrm>
              <a:prstGeom prst="rect">
                <a:avLst/>
              </a:prstGeom>
              <a:blipFill>
                <a:blip r:embed="rId5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3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1475117" y="1633631"/>
            <a:ext cx="0" cy="351957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1475118" y="5153209"/>
            <a:ext cx="566755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39" y="5250256"/>
                <a:ext cx="532069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CuadroTexto"/>
              <p:cNvSpPr txBox="1"/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300" i="1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|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𝐷</m:t>
                      </m:r>
                      <m:r>
                        <a:rPr lang="en-US" sz="33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3300" dirty="0"/>
              </a:p>
            </p:txBody>
          </p:sp>
        </mc:Choice>
        <mc:Fallback xmlns=""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6779" y="3170976"/>
                <a:ext cx="1598323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Forma libre"/>
          <p:cNvSpPr/>
          <p:nvPr/>
        </p:nvSpPr>
        <p:spPr>
          <a:xfrm>
            <a:off x="2083280" y="2190533"/>
            <a:ext cx="5059392" cy="2936796"/>
          </a:xfrm>
          <a:custGeom>
            <a:avLst/>
            <a:gdLst>
              <a:gd name="connsiteX0" fmla="*/ 0 w 6745856"/>
              <a:gd name="connsiteY0" fmla="*/ 3898476 h 3915728"/>
              <a:gd name="connsiteX1" fmla="*/ 759124 w 6745856"/>
              <a:gd name="connsiteY1" fmla="*/ 3363638 h 3915728"/>
              <a:gd name="connsiteX2" fmla="*/ 1587260 w 6745856"/>
              <a:gd name="connsiteY2" fmla="*/ 1465827 h 3915728"/>
              <a:gd name="connsiteX3" fmla="*/ 2035834 w 6745856"/>
              <a:gd name="connsiteY3" fmla="*/ 292634 h 3915728"/>
              <a:gd name="connsiteX4" fmla="*/ 2708694 w 6745856"/>
              <a:gd name="connsiteY4" fmla="*/ 16589 h 3915728"/>
              <a:gd name="connsiteX5" fmla="*/ 3674852 w 6745856"/>
              <a:gd name="connsiteY5" fmla="*/ 637691 h 3915728"/>
              <a:gd name="connsiteX6" fmla="*/ 4848045 w 6745856"/>
              <a:gd name="connsiteY6" fmla="*/ 2449238 h 3915728"/>
              <a:gd name="connsiteX7" fmla="*/ 6745856 w 6745856"/>
              <a:gd name="connsiteY7" fmla="*/ 3915728 h 39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45856" h="3915728">
                <a:moveTo>
                  <a:pt x="0" y="3898476"/>
                </a:moveTo>
                <a:cubicBezTo>
                  <a:pt x="247290" y="3833777"/>
                  <a:pt x="494581" y="3769079"/>
                  <a:pt x="759124" y="3363638"/>
                </a:cubicBezTo>
                <a:cubicBezTo>
                  <a:pt x="1023667" y="2958197"/>
                  <a:pt x="1374475" y="1977661"/>
                  <a:pt x="1587260" y="1465827"/>
                </a:cubicBezTo>
                <a:cubicBezTo>
                  <a:pt x="1800045" y="953993"/>
                  <a:pt x="1848928" y="534174"/>
                  <a:pt x="2035834" y="292634"/>
                </a:cubicBezTo>
                <a:cubicBezTo>
                  <a:pt x="2222740" y="51094"/>
                  <a:pt x="2435524" y="-40920"/>
                  <a:pt x="2708694" y="16589"/>
                </a:cubicBezTo>
                <a:cubicBezTo>
                  <a:pt x="2981864" y="74098"/>
                  <a:pt x="3318294" y="232250"/>
                  <a:pt x="3674852" y="637691"/>
                </a:cubicBezTo>
                <a:cubicBezTo>
                  <a:pt x="4031410" y="1043132"/>
                  <a:pt x="4336211" y="1902899"/>
                  <a:pt x="4848045" y="2449238"/>
                </a:cubicBezTo>
                <a:cubicBezTo>
                  <a:pt x="5359879" y="2995577"/>
                  <a:pt x="6052867" y="3455652"/>
                  <a:pt x="6745856" y="391572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CuadroTexto"/>
          <p:cNvSpPr txBox="1"/>
          <p:nvPr/>
        </p:nvSpPr>
        <p:spPr>
          <a:xfrm>
            <a:off x="3920705" y="3160505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6" name="5 Conector recto de flecha"/>
          <p:cNvCxnSpPr/>
          <p:nvPr/>
        </p:nvCxnSpPr>
        <p:spPr>
          <a:xfrm>
            <a:off x="2976116" y="1672451"/>
            <a:ext cx="0" cy="3390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2898472" y="5219168"/>
            <a:ext cx="2744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X</a:t>
            </a:r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4099716" y="1696172"/>
            <a:ext cx="0" cy="3390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4022073" y="5242890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Y</a:t>
            </a:r>
          </a:p>
        </p:txBody>
      </p:sp>
      <p:cxnSp>
        <p:nvCxnSpPr>
          <p:cNvPr id="19" name="18 Conector recto de flecha"/>
          <p:cNvCxnSpPr/>
          <p:nvPr/>
        </p:nvCxnSpPr>
        <p:spPr>
          <a:xfrm flipH="1">
            <a:off x="1475118" y="4014518"/>
            <a:ext cx="150099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flipH="1">
            <a:off x="1475117" y="2190533"/>
            <a:ext cx="262460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-11747" y="851983"/>
            <a:ext cx="9199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Markov Chain Monte Carlo Methods: Metropolis-Hastings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t="43576" r="23358" b="15673"/>
          <a:stretch/>
        </p:blipFill>
        <p:spPr bwMode="auto">
          <a:xfrm>
            <a:off x="5529957" y="2263080"/>
            <a:ext cx="3614044" cy="151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5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58654"/>
            <a:ext cx="7886700" cy="994172"/>
          </a:xfrm>
        </p:spPr>
        <p:txBody>
          <a:bodyPr/>
          <a:lstStyle/>
          <a:p>
            <a:r>
              <a:rPr lang="en-US" dirty="0" smtClean="0"/>
              <a:t>The head problem revisited</a:t>
            </a:r>
            <a:endParaRPr lang="en-US" dirty="0"/>
          </a:p>
        </p:txBody>
      </p:sp>
      <p:sp>
        <p:nvSpPr>
          <p:cNvPr id="4" name="3 Nube"/>
          <p:cNvSpPr/>
          <p:nvPr/>
        </p:nvSpPr>
        <p:spPr>
          <a:xfrm>
            <a:off x="1314450" y="1828800"/>
            <a:ext cx="2628900" cy="211455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6 Flecha derecha"/>
          <p:cNvSpPr/>
          <p:nvPr/>
        </p:nvSpPr>
        <p:spPr>
          <a:xfrm>
            <a:off x="4057650" y="2457450"/>
            <a:ext cx="1267005" cy="514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12 Flecha curvada hacia la derecha"/>
          <p:cNvSpPr/>
          <p:nvPr/>
        </p:nvSpPr>
        <p:spPr>
          <a:xfrm rot="4428882" flipH="1">
            <a:off x="3562808" y="2877007"/>
            <a:ext cx="1543049" cy="39043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4338" name="Picture 2" descr="Image result for co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2164557"/>
            <a:ext cx="796529" cy="80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" t="38077" r="24792" b="45196"/>
          <a:stretch/>
        </p:blipFill>
        <p:spPr bwMode="auto">
          <a:xfrm>
            <a:off x="1135117" y="4000501"/>
            <a:ext cx="3836933" cy="537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CuadroTexto"/>
          <p:cNvSpPr txBox="1"/>
          <p:nvPr/>
        </p:nvSpPr>
        <p:spPr>
          <a:xfrm>
            <a:off x="5486400" y="2580501"/>
            <a:ext cx="17956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9 heads out of 50 trials</a:t>
            </a:r>
          </a:p>
        </p:txBody>
      </p:sp>
      <p:sp>
        <p:nvSpPr>
          <p:cNvPr id="12" name="5 CuadroTexto"/>
          <p:cNvSpPr txBox="1"/>
          <p:nvPr/>
        </p:nvSpPr>
        <p:spPr>
          <a:xfrm>
            <a:off x="1828801" y="3086101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Symbol" panose="05050102010706020507" pitchFamily="18" charset="2"/>
              </a:rPr>
              <a:t>q= </a:t>
            </a:r>
            <a:r>
              <a:rPr lang="en-US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fHEAD</a:t>
            </a:r>
            <a:endParaRPr lang="en-US" sz="24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30616" y="4962657"/>
                <a:ext cx="12091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616" y="4962657"/>
                <a:ext cx="12091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890428" y="4026611"/>
                <a:ext cx="121052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428" y="4026611"/>
                <a:ext cx="1210524" cy="461665"/>
              </a:xfrm>
              <a:prstGeom prst="rect">
                <a:avLst/>
              </a:prstGeom>
              <a:blipFill>
                <a:blip r:embed="rId5"/>
                <a:stretch>
                  <a:fillRect r="-1005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5936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the Metropolis algorithm at work!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1"/>
              <p:cNvSpPr txBox="1"/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𝐵𝑖𝑛𝑜𝑚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?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4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𝐵𝑖𝑛𝑜𝑚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t="43576" r="23358" b="15673"/>
          <a:stretch/>
        </p:blipFill>
        <p:spPr bwMode="auto">
          <a:xfrm>
            <a:off x="2515023" y="4046741"/>
            <a:ext cx="3614044" cy="151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5936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the Metropolis algorithm at work!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1"/>
              <p:cNvSpPr txBox="1"/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𝐵𝑖𝑛𝑜𝑚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?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𝐵𝑖𝑛𝑜𝑚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7 CuadroTexto"/>
          <p:cNvSpPr txBox="1"/>
          <p:nvPr/>
        </p:nvSpPr>
        <p:spPr>
          <a:xfrm>
            <a:off x="7026215" y="3030182"/>
            <a:ext cx="1059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 = 9;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=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8 CuadroTexto"/>
              <p:cNvSpPr txBox="1"/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.|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𝑁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0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.|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𝑁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t="43576" r="23358" b="15673"/>
          <a:stretch/>
        </p:blipFill>
        <p:spPr bwMode="auto">
          <a:xfrm>
            <a:off x="2515023" y="4046741"/>
            <a:ext cx="3614044" cy="151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5936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the Metropolis algorithm at work!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1"/>
              <p:cNvSpPr txBox="1"/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𝐵𝑖𝑛𝑜𝑚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?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𝐵𝑖𝑛𝑜𝑚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1 Rectángulo"/>
          <p:cNvSpPr/>
          <p:nvPr/>
        </p:nvSpPr>
        <p:spPr>
          <a:xfrm>
            <a:off x="1" y="4221552"/>
            <a:ext cx="9144000" cy="1779198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4697083" y="4111439"/>
            <a:ext cx="892835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026215" y="3030182"/>
            <a:ext cx="1059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 = 9;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=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Rectángulo"/>
              <p:cNvSpPr/>
              <p:nvPr/>
            </p:nvSpPr>
            <p:spPr>
              <a:xfrm>
                <a:off x="5684558" y="3859844"/>
                <a:ext cx="1618264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700" i="1">
                          <a:latin typeface="Cambria Math"/>
                          <a:ea typeface="Cambria Math"/>
                        </a:rPr>
                        <m:t>=[0,1]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0" name="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58" y="3859844"/>
                <a:ext cx="1618264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6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5156" y="872299"/>
            <a:ext cx="851535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potential problem with this variable definition…</a:t>
            </a:r>
            <a:endParaRPr lang="en-US" dirty="0"/>
          </a:p>
        </p:txBody>
      </p:sp>
      <p:cxnSp>
        <p:nvCxnSpPr>
          <p:cNvPr id="5" name="4 Conector recto"/>
          <p:cNvCxnSpPr/>
          <p:nvPr/>
        </p:nvCxnSpPr>
        <p:spPr>
          <a:xfrm flipH="1">
            <a:off x="1061050" y="4933232"/>
            <a:ext cx="653450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4328303" y="5133600"/>
            <a:ext cx="385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909097" y="4962946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0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7402694" y="4960788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1</a:t>
            </a:r>
          </a:p>
        </p:txBody>
      </p:sp>
      <p:sp>
        <p:nvSpPr>
          <p:cNvPr id="12" name="11 Elipse"/>
          <p:cNvSpPr/>
          <p:nvPr/>
        </p:nvSpPr>
        <p:spPr>
          <a:xfrm>
            <a:off x="1617453" y="4842653"/>
            <a:ext cx="200369" cy="2003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2" name="21 Grupo"/>
          <p:cNvGrpSpPr/>
          <p:nvPr/>
        </p:nvGrpSpPr>
        <p:grpSpPr>
          <a:xfrm>
            <a:off x="51759" y="2539401"/>
            <a:ext cx="8430291" cy="2342072"/>
            <a:chOff x="69011" y="2242867"/>
            <a:chExt cx="11240389" cy="3122763"/>
          </a:xfrm>
        </p:grpSpPr>
        <p:sp>
          <p:nvSpPr>
            <p:cNvPr id="14" name="13 Forma libre"/>
            <p:cNvSpPr/>
            <p:nvPr/>
          </p:nvSpPr>
          <p:spPr>
            <a:xfrm>
              <a:off x="69011" y="2748968"/>
              <a:ext cx="5020574" cy="2616662"/>
            </a:xfrm>
            <a:custGeom>
              <a:avLst/>
              <a:gdLst>
                <a:gd name="connsiteX0" fmla="*/ 0 w 5020574"/>
                <a:gd name="connsiteY0" fmla="*/ 2530398 h 2616662"/>
                <a:gd name="connsiteX1" fmla="*/ 552091 w 5020574"/>
                <a:gd name="connsiteY1" fmla="*/ 2219847 h 2616662"/>
                <a:gd name="connsiteX2" fmla="*/ 1017917 w 5020574"/>
                <a:gd name="connsiteY2" fmla="*/ 1529734 h 2616662"/>
                <a:gd name="connsiteX3" fmla="*/ 1449238 w 5020574"/>
                <a:gd name="connsiteY3" fmla="*/ 736104 h 2616662"/>
                <a:gd name="connsiteX4" fmla="*/ 1966823 w 5020574"/>
                <a:gd name="connsiteY4" fmla="*/ 132255 h 2616662"/>
                <a:gd name="connsiteX5" fmla="*/ 2363638 w 5020574"/>
                <a:gd name="connsiteY5" fmla="*/ 11485 h 2616662"/>
                <a:gd name="connsiteX6" fmla="*/ 2881223 w 5020574"/>
                <a:gd name="connsiteY6" fmla="*/ 322036 h 2616662"/>
                <a:gd name="connsiteX7" fmla="*/ 3191774 w 5020574"/>
                <a:gd name="connsiteY7" fmla="*/ 925885 h 2616662"/>
                <a:gd name="connsiteX8" fmla="*/ 3605842 w 5020574"/>
                <a:gd name="connsiteY8" fmla="*/ 1771274 h 2616662"/>
                <a:gd name="connsiteX9" fmla="*/ 3968151 w 5020574"/>
                <a:gd name="connsiteY9" fmla="*/ 2392375 h 2616662"/>
                <a:gd name="connsiteX10" fmla="*/ 5020574 w 5020574"/>
                <a:gd name="connsiteY10" fmla="*/ 2616662 h 261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20574" h="2616662">
                  <a:moveTo>
                    <a:pt x="0" y="2530398"/>
                  </a:moveTo>
                  <a:cubicBezTo>
                    <a:pt x="191219" y="2458511"/>
                    <a:pt x="382438" y="2386624"/>
                    <a:pt x="552091" y="2219847"/>
                  </a:cubicBezTo>
                  <a:cubicBezTo>
                    <a:pt x="721744" y="2053070"/>
                    <a:pt x="868393" y="1777024"/>
                    <a:pt x="1017917" y="1529734"/>
                  </a:cubicBezTo>
                  <a:cubicBezTo>
                    <a:pt x="1167442" y="1282443"/>
                    <a:pt x="1291087" y="969017"/>
                    <a:pt x="1449238" y="736104"/>
                  </a:cubicBezTo>
                  <a:cubicBezTo>
                    <a:pt x="1607389" y="503191"/>
                    <a:pt x="1814423" y="253025"/>
                    <a:pt x="1966823" y="132255"/>
                  </a:cubicBezTo>
                  <a:cubicBezTo>
                    <a:pt x="2119223" y="11485"/>
                    <a:pt x="2211238" y="-20145"/>
                    <a:pt x="2363638" y="11485"/>
                  </a:cubicBezTo>
                  <a:cubicBezTo>
                    <a:pt x="2516038" y="43115"/>
                    <a:pt x="2743200" y="169636"/>
                    <a:pt x="2881223" y="322036"/>
                  </a:cubicBezTo>
                  <a:cubicBezTo>
                    <a:pt x="3019246" y="474436"/>
                    <a:pt x="3071004" y="684346"/>
                    <a:pt x="3191774" y="925885"/>
                  </a:cubicBezTo>
                  <a:cubicBezTo>
                    <a:pt x="3312544" y="1167424"/>
                    <a:pt x="3476446" y="1526859"/>
                    <a:pt x="3605842" y="1771274"/>
                  </a:cubicBezTo>
                  <a:cubicBezTo>
                    <a:pt x="3735238" y="2015689"/>
                    <a:pt x="3732362" y="2251477"/>
                    <a:pt x="3968151" y="2392375"/>
                  </a:cubicBezTo>
                  <a:cubicBezTo>
                    <a:pt x="4203940" y="2533273"/>
                    <a:pt x="4612257" y="2574967"/>
                    <a:pt x="5020574" y="2616662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15 Conector recto de flecha"/>
            <p:cNvCxnSpPr/>
            <p:nvPr/>
          </p:nvCxnSpPr>
          <p:spPr>
            <a:xfrm flipH="1">
              <a:off x="3536828" y="2748968"/>
              <a:ext cx="2218885" cy="1115666"/>
            </a:xfrm>
            <a:prstGeom prst="straightConnector1">
              <a:avLst/>
            </a:prstGeom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16 CuadroTexto"/>
            <p:cNvSpPr txBox="1"/>
            <p:nvPr/>
          </p:nvSpPr>
          <p:spPr>
            <a:xfrm>
              <a:off x="4887813" y="2242867"/>
              <a:ext cx="642158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Probability of moving from </a:t>
              </a:r>
              <a:r>
                <a:rPr lang="en-US" sz="2400" i="1" dirty="0" err="1"/>
                <a:t>Xt</a:t>
              </a:r>
              <a:r>
                <a:rPr lang="en-US" sz="2400" dirty="0"/>
                <a:t> to </a:t>
              </a:r>
              <a:r>
                <a:rPr lang="en-US" sz="2400" i="1" dirty="0"/>
                <a:t>Xt+1</a:t>
              </a:r>
            </a:p>
          </p:txBody>
        </p:sp>
      </p:grpSp>
      <p:grpSp>
        <p:nvGrpSpPr>
          <p:cNvPr id="23" name="22 Grupo"/>
          <p:cNvGrpSpPr/>
          <p:nvPr/>
        </p:nvGrpSpPr>
        <p:grpSpPr>
          <a:xfrm>
            <a:off x="3325" y="2073573"/>
            <a:ext cx="7361631" cy="2613806"/>
            <a:chOff x="4432" y="1621764"/>
            <a:chExt cx="9815508" cy="3485074"/>
          </a:xfrm>
        </p:grpSpPr>
        <p:cxnSp>
          <p:nvCxnSpPr>
            <p:cNvPr id="19" name="18 Conector recto de flecha"/>
            <p:cNvCxnSpPr/>
            <p:nvPr/>
          </p:nvCxnSpPr>
          <p:spPr>
            <a:xfrm>
              <a:off x="724619" y="2129120"/>
              <a:ext cx="207034" cy="2977718"/>
            </a:xfrm>
            <a:prstGeom prst="straightConnector1">
              <a:avLst/>
            </a:prstGeom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19 CuadroTexto"/>
            <p:cNvSpPr txBox="1"/>
            <p:nvPr/>
          </p:nvSpPr>
          <p:spPr>
            <a:xfrm>
              <a:off x="4432" y="1621764"/>
              <a:ext cx="98155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 am proposing movements to values out of the range!!!!!</a:t>
              </a:r>
            </a:p>
          </p:txBody>
        </p:sp>
      </p:grpSp>
      <p:sp>
        <p:nvSpPr>
          <p:cNvPr id="15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4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.|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𝑁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t="43576" r="23358" b="15673"/>
          <a:stretch/>
        </p:blipFill>
        <p:spPr bwMode="auto">
          <a:xfrm>
            <a:off x="2515023" y="4046741"/>
            <a:ext cx="3614044" cy="151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5936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the Metropolis algorithm at work!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1"/>
              <p:cNvSpPr txBox="1"/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𝐵𝑖𝑛𝑜𝑚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?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𝐵𝑖𝑛𝑜𝑚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1 Rectángulo"/>
          <p:cNvSpPr/>
          <p:nvPr/>
        </p:nvSpPr>
        <p:spPr>
          <a:xfrm>
            <a:off x="1" y="4221552"/>
            <a:ext cx="9144000" cy="1779198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8 CuadroTexto"/>
          <p:cNvSpPr txBox="1"/>
          <p:nvPr/>
        </p:nvSpPr>
        <p:spPr>
          <a:xfrm>
            <a:off x="7026215" y="3030182"/>
            <a:ext cx="1059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 = 9;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= 50</a:t>
            </a:r>
          </a:p>
        </p:txBody>
      </p:sp>
      <p:grpSp>
        <p:nvGrpSpPr>
          <p:cNvPr id="3" name="2 Grupo"/>
          <p:cNvGrpSpPr/>
          <p:nvPr/>
        </p:nvGrpSpPr>
        <p:grpSpPr>
          <a:xfrm>
            <a:off x="4697083" y="3621284"/>
            <a:ext cx="4549552" cy="1856919"/>
            <a:chOff x="6262777" y="3685378"/>
            <a:chExt cx="6066068" cy="2475892"/>
          </a:xfrm>
        </p:grpSpPr>
        <p:cxnSp>
          <p:nvCxnSpPr>
            <p:cNvPr id="8" name="7 Conector recto de flecha"/>
            <p:cNvCxnSpPr/>
            <p:nvPr/>
          </p:nvCxnSpPr>
          <p:spPr>
            <a:xfrm>
              <a:off x="6262777" y="4338919"/>
              <a:ext cx="2363638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9 Rectángulo"/>
                <p:cNvSpPr/>
                <p:nvPr/>
              </p:nvSpPr>
              <p:spPr>
                <a:xfrm>
                  <a:off x="8574655" y="3685378"/>
                  <a:ext cx="3754190" cy="24758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700" i="1">
                            <a:latin typeface="Cambria Math"/>
                            <a:ea typeface="Cambria Math"/>
                          </a:rPr>
                          <m:t>𝜁</m:t>
                        </m:r>
                        <m:r>
                          <a:rPr lang="en-US" sz="2700" i="1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700" i="1">
                            <a:latin typeface="Cambria Math"/>
                            <a:ea typeface="Cambria Math"/>
                          </a:rPr>
                          <m:t>𝑙𝑜𝑔</m:t>
                        </m:r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7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sz="2700" i="1">
                                    <a:latin typeface="Cambria Math"/>
                                    <a:ea typeface="Cambria Math"/>
                                  </a:rPr>
                                  <m:t>1−</m:t>
                                </m:r>
                                <m:r>
                                  <a:rPr lang="en-US" sz="2700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  <m:r>
                          <a:rPr lang="en-US" sz="2700" i="1">
                            <a:latin typeface="Cambria Math"/>
                            <a:ea typeface="Cambria Math"/>
                          </a:rPr>
                          <m:t>;</m:t>
                        </m:r>
                      </m:oMath>
                    </m:oMathPara>
                  </a14:m>
                  <a:endParaRPr lang="en-US" sz="2700" i="1" dirty="0">
                    <a:latin typeface="Cambria Math"/>
                    <a:ea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7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700" i="1">
                          <a:latin typeface="Cambria Math"/>
                          <a:ea typeface="Cambria Math"/>
                        </a:rPr>
                        <m:t>=[0,1]</m:t>
                      </m:r>
                    </m:oMath>
                  </a14:m>
                  <a:r>
                    <a:rPr lang="en-US" sz="2700" dirty="0"/>
                    <a:t>;</a:t>
                  </a:r>
                </a:p>
                <a:p>
                  <a14:m>
                    <m:oMath xmlns:m="http://schemas.openxmlformats.org/officeDocument/2006/math">
                      <m:r>
                        <a:rPr lang="en-US" sz="2700" i="1">
                          <a:latin typeface="Cambria Math"/>
                          <a:ea typeface="Cambria Math"/>
                        </a:rPr>
                        <m:t>𝜁</m:t>
                      </m:r>
                      <m:r>
                        <a:rPr lang="en-US" sz="2700" i="1">
                          <a:latin typeface="Cambria Math"/>
                          <a:ea typeface="Cambria Math"/>
                        </a:rPr>
                        <m:t>= 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/>
                              <a:ea typeface="Cambria Math"/>
                            </a:rPr>
                            <m:t>−∞,∞</m:t>
                          </m:r>
                        </m:e>
                      </m:d>
                    </m:oMath>
                  </a14:m>
                  <a:r>
                    <a:rPr lang="en-US" sz="27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9 Rectángulo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4655" y="3685378"/>
                  <a:ext cx="3754190" cy="247589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4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5156" y="872299"/>
            <a:ext cx="8515350" cy="994172"/>
          </a:xfrm>
        </p:spPr>
        <p:txBody>
          <a:bodyPr/>
          <a:lstStyle/>
          <a:p>
            <a:r>
              <a:rPr lang="en-US" dirty="0" smtClean="0"/>
              <a:t>Now there is no problem anymore!</a:t>
            </a:r>
            <a:endParaRPr lang="en-US" dirty="0"/>
          </a:p>
        </p:txBody>
      </p:sp>
      <p:cxnSp>
        <p:nvCxnSpPr>
          <p:cNvPr id="5" name="4 Conector recto"/>
          <p:cNvCxnSpPr/>
          <p:nvPr/>
        </p:nvCxnSpPr>
        <p:spPr>
          <a:xfrm flipH="1">
            <a:off x="0" y="4933232"/>
            <a:ext cx="9144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Elipse"/>
          <p:cNvSpPr/>
          <p:nvPr/>
        </p:nvSpPr>
        <p:spPr>
          <a:xfrm>
            <a:off x="1617453" y="4842653"/>
            <a:ext cx="200369" cy="2003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13 Forma libre"/>
          <p:cNvSpPr/>
          <p:nvPr/>
        </p:nvSpPr>
        <p:spPr>
          <a:xfrm>
            <a:off x="51758" y="2918976"/>
            <a:ext cx="3765431" cy="1962497"/>
          </a:xfrm>
          <a:custGeom>
            <a:avLst/>
            <a:gdLst>
              <a:gd name="connsiteX0" fmla="*/ 0 w 5020574"/>
              <a:gd name="connsiteY0" fmla="*/ 2530398 h 2616662"/>
              <a:gd name="connsiteX1" fmla="*/ 552091 w 5020574"/>
              <a:gd name="connsiteY1" fmla="*/ 2219847 h 2616662"/>
              <a:gd name="connsiteX2" fmla="*/ 1017917 w 5020574"/>
              <a:gd name="connsiteY2" fmla="*/ 1529734 h 2616662"/>
              <a:gd name="connsiteX3" fmla="*/ 1449238 w 5020574"/>
              <a:gd name="connsiteY3" fmla="*/ 736104 h 2616662"/>
              <a:gd name="connsiteX4" fmla="*/ 1966823 w 5020574"/>
              <a:gd name="connsiteY4" fmla="*/ 132255 h 2616662"/>
              <a:gd name="connsiteX5" fmla="*/ 2363638 w 5020574"/>
              <a:gd name="connsiteY5" fmla="*/ 11485 h 2616662"/>
              <a:gd name="connsiteX6" fmla="*/ 2881223 w 5020574"/>
              <a:gd name="connsiteY6" fmla="*/ 322036 h 2616662"/>
              <a:gd name="connsiteX7" fmla="*/ 3191774 w 5020574"/>
              <a:gd name="connsiteY7" fmla="*/ 925885 h 2616662"/>
              <a:gd name="connsiteX8" fmla="*/ 3605842 w 5020574"/>
              <a:gd name="connsiteY8" fmla="*/ 1771274 h 2616662"/>
              <a:gd name="connsiteX9" fmla="*/ 3968151 w 5020574"/>
              <a:gd name="connsiteY9" fmla="*/ 2392375 h 2616662"/>
              <a:gd name="connsiteX10" fmla="*/ 5020574 w 5020574"/>
              <a:gd name="connsiteY10" fmla="*/ 2616662 h 261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0574" h="2616662">
                <a:moveTo>
                  <a:pt x="0" y="2530398"/>
                </a:moveTo>
                <a:cubicBezTo>
                  <a:pt x="191219" y="2458511"/>
                  <a:pt x="382438" y="2386624"/>
                  <a:pt x="552091" y="2219847"/>
                </a:cubicBezTo>
                <a:cubicBezTo>
                  <a:pt x="721744" y="2053070"/>
                  <a:pt x="868393" y="1777024"/>
                  <a:pt x="1017917" y="1529734"/>
                </a:cubicBezTo>
                <a:cubicBezTo>
                  <a:pt x="1167442" y="1282443"/>
                  <a:pt x="1291087" y="969017"/>
                  <a:pt x="1449238" y="736104"/>
                </a:cubicBezTo>
                <a:cubicBezTo>
                  <a:pt x="1607389" y="503191"/>
                  <a:pt x="1814423" y="253025"/>
                  <a:pt x="1966823" y="132255"/>
                </a:cubicBezTo>
                <a:cubicBezTo>
                  <a:pt x="2119223" y="11485"/>
                  <a:pt x="2211238" y="-20145"/>
                  <a:pt x="2363638" y="11485"/>
                </a:cubicBezTo>
                <a:cubicBezTo>
                  <a:pt x="2516038" y="43115"/>
                  <a:pt x="2743200" y="169636"/>
                  <a:pt x="2881223" y="322036"/>
                </a:cubicBezTo>
                <a:cubicBezTo>
                  <a:pt x="3019246" y="474436"/>
                  <a:pt x="3071004" y="684346"/>
                  <a:pt x="3191774" y="925885"/>
                </a:cubicBezTo>
                <a:cubicBezTo>
                  <a:pt x="3312544" y="1167424"/>
                  <a:pt x="3476446" y="1526859"/>
                  <a:pt x="3605842" y="1771274"/>
                </a:cubicBezTo>
                <a:cubicBezTo>
                  <a:pt x="3735238" y="2015689"/>
                  <a:pt x="3732362" y="2251477"/>
                  <a:pt x="3968151" y="2392375"/>
                </a:cubicBezTo>
                <a:cubicBezTo>
                  <a:pt x="4203940" y="2533273"/>
                  <a:pt x="4612257" y="2574967"/>
                  <a:pt x="5020574" y="2616662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Rectángulo"/>
              <p:cNvSpPr/>
              <p:nvPr/>
            </p:nvSpPr>
            <p:spPr>
              <a:xfrm>
                <a:off x="4554899" y="5043022"/>
                <a:ext cx="4115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899" y="5043022"/>
                <a:ext cx="411523" cy="461665"/>
              </a:xfrm>
              <a:prstGeom prst="rect">
                <a:avLst/>
              </a:prstGeom>
              <a:blipFill>
                <a:blip r:embed="rId2"/>
                <a:stretch>
                  <a:fillRect l="-294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5428476" y="2054166"/>
                <a:ext cx="2523255" cy="1241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6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𝜁</m:t>
                              </m:r>
                              <m:r>
                                <m:rPr>
                                  <m:nor/>
                                </m:rPr>
                                <a:rPr lang="en-US" sz="3600" dirty="0"/>
                                <m:t> </m:t>
                              </m:r>
                            </m:sup>
                          </m:sSup>
                        </m:num>
                        <m:den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𝜁</m:t>
                              </m:r>
                              <m:r>
                                <m:rPr>
                                  <m:nor/>
                                </m:rPr>
                                <a:rPr lang="en-US" sz="3600" dirty="0"/>
                                <m:t>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476" y="2054166"/>
                <a:ext cx="2523255" cy="1241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.|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𝑁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t="43576" r="23358" b="15673"/>
          <a:stretch/>
        </p:blipFill>
        <p:spPr bwMode="auto">
          <a:xfrm>
            <a:off x="2515023" y="4046741"/>
            <a:ext cx="3614044" cy="151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5936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the Metropolis algorithm at work!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1"/>
              <p:cNvSpPr txBox="1"/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𝐵𝑖𝑛𝑜𝑚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?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𝐵𝑖𝑛𝑜𝑚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1 Rectángulo"/>
          <p:cNvSpPr/>
          <p:nvPr/>
        </p:nvSpPr>
        <p:spPr>
          <a:xfrm>
            <a:off x="1" y="4606976"/>
            <a:ext cx="9144000" cy="134201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4697083" y="4111439"/>
            <a:ext cx="892835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026215" y="3030182"/>
            <a:ext cx="1059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 = 9;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=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Rectángulo"/>
              <p:cNvSpPr/>
              <p:nvPr/>
            </p:nvSpPr>
            <p:spPr>
              <a:xfrm>
                <a:off x="5658679" y="3898663"/>
                <a:ext cx="349390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𝜁</m:t>
                          </m:r>
                        </m:e>
                        <m:sub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500" i="1">
                          <a:latin typeface="Cambria Math"/>
                          <a:ea typeface="Cambria Math"/>
                        </a:rPr>
                        <m:t>=0; 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500" i="1">
                          <a:latin typeface="Cambria Math"/>
                          <a:ea typeface="Cambria Math"/>
                        </a:rPr>
                        <m:t>=0.5;</m:t>
                      </m:r>
                      <m:r>
                        <a:rPr lang="en-US" sz="1500" i="1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9</m:t>
                          </m:r>
                        </m:e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0.5,50</m:t>
                          </m:r>
                        </m:e>
                      </m:d>
                      <m:r>
                        <a:rPr lang="en-US" sz="15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500"/>
                        <m:t>2.2</m:t>
                      </m:r>
                      <m:r>
                        <m:rPr>
                          <m:nor/>
                        </m:rPr>
                        <a:rPr lang="en-US" sz="1500"/>
                        <m:t>e</m:t>
                      </m:r>
                      <m:r>
                        <m:rPr>
                          <m:nor/>
                        </m:rPr>
                        <a:rPr lang="en-US" sz="1500"/>
                        <m:t>−06</m:t>
                      </m:r>
                    </m:oMath>
                  </m:oMathPara>
                </a14:m>
                <a:endParaRPr lang="en-US" sz="1500" dirty="0">
                  <a:ea typeface="Cambria Math"/>
                </a:endParaRPr>
              </a:p>
              <a:p>
                <a:r>
                  <a:rPr lang="en-US" sz="1500" dirty="0"/>
                  <a:t> </a:t>
                </a:r>
              </a:p>
            </p:txBody>
          </p:sp>
        </mc:Choice>
        <mc:Fallback xmlns="">
          <p:sp>
            <p:nvSpPr>
              <p:cNvPr id="10" name="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679" y="3898663"/>
                <a:ext cx="349390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Rectángulo"/>
          <p:cNvSpPr/>
          <p:nvPr/>
        </p:nvSpPr>
        <p:spPr>
          <a:xfrm>
            <a:off x="114301" y="4335852"/>
            <a:ext cx="2204160" cy="775299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Rectángulo"/>
              <p:cNvSpPr/>
              <p:nvPr/>
            </p:nvSpPr>
            <p:spPr>
              <a:xfrm>
                <a:off x="5275795" y="4266597"/>
                <a:ext cx="383624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dirty="0">
                    <a:ea typeface="Cambria Math"/>
                  </a:rPr>
                  <a:t>Y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  <a:ea typeface="Cambria Math"/>
                      </a:rPr>
                      <m:t>=−0.46; 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  <m:sub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sz="1500" i="1">
                        <a:latin typeface="Cambria Math"/>
                        <a:ea typeface="Cambria Math"/>
                      </a:rPr>
                      <m:t>=0.38</m:t>
                    </m:r>
                  </m:oMath>
                </a14:m>
                <a:r>
                  <a:rPr lang="en-US" sz="1500" dirty="0">
                    <a:ea typeface="Cambria Math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9</m:t>
                        </m:r>
                      </m:e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0.38,50</m:t>
                        </m:r>
                      </m:e>
                    </m:d>
                    <m:r>
                      <a:rPr lang="en-US" sz="1500" i="1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1500"/>
                      <m:t>0.0012</m:t>
                    </m:r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4" name="13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95" y="4266597"/>
                <a:ext cx="3836243" cy="323165"/>
              </a:xfrm>
              <a:prstGeom prst="rect">
                <a:avLst/>
              </a:prstGeom>
              <a:blipFill>
                <a:blip r:embed="rId7"/>
                <a:stretch>
                  <a:fillRect l="-635"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8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Remember: statistics</a:t>
            </a:r>
            <a:endParaRPr lang="en-US" dirty="0"/>
          </a:p>
        </p:txBody>
      </p:sp>
      <p:sp>
        <p:nvSpPr>
          <p:cNvPr id="4" name="3 Nube"/>
          <p:cNvSpPr/>
          <p:nvPr/>
        </p:nvSpPr>
        <p:spPr>
          <a:xfrm>
            <a:off x="228600" y="1295400"/>
            <a:ext cx="3505200" cy="2819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CuadroTexto"/>
          <p:cNvSpPr txBox="1"/>
          <p:nvPr/>
        </p:nvSpPr>
        <p:spPr>
          <a:xfrm>
            <a:off x="533400" y="1972270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Arial Black" panose="020B0A04020102020204" pitchFamily="34" charset="0"/>
              </a:rPr>
              <a:t>MODEL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600200" y="2590800"/>
            <a:ext cx="585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q</a:t>
            </a:r>
            <a:endParaRPr lang="en-US" sz="6000" b="1" i="1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7" name="6 Flecha derecha"/>
          <p:cNvSpPr/>
          <p:nvPr/>
        </p:nvSpPr>
        <p:spPr>
          <a:xfrm>
            <a:off x="3886200" y="2133600"/>
            <a:ext cx="1689340" cy="685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900" y="1366942"/>
            <a:ext cx="2837500" cy="168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09897"/>
            <a:ext cx="2684987" cy="159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Flecha derecha"/>
          <p:cNvSpPr/>
          <p:nvPr/>
        </p:nvSpPr>
        <p:spPr>
          <a:xfrm rot="1364530">
            <a:off x="3733800" y="3195478"/>
            <a:ext cx="1689340" cy="685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Flecha curvada hacia la derecha"/>
          <p:cNvSpPr/>
          <p:nvPr/>
        </p:nvSpPr>
        <p:spPr>
          <a:xfrm rot="5920484" flipH="1">
            <a:off x="2994970" y="2921422"/>
            <a:ext cx="2057399" cy="52057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986583" y="5181600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q?</a:t>
            </a:r>
            <a:endParaRPr lang="en-US" sz="6000" b="1" i="1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886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.|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𝑁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t="43576" r="23358" b="15673"/>
          <a:stretch/>
        </p:blipFill>
        <p:spPr bwMode="auto">
          <a:xfrm>
            <a:off x="2515023" y="4046741"/>
            <a:ext cx="3614044" cy="151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5936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the Metropolis algorithm at work!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1"/>
              <p:cNvSpPr txBox="1"/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𝐵𝑖𝑛𝑜𝑚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?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𝐵𝑖𝑛𝑜𝑚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1 Rectángulo"/>
          <p:cNvSpPr/>
          <p:nvPr/>
        </p:nvSpPr>
        <p:spPr>
          <a:xfrm>
            <a:off x="1" y="4794733"/>
            <a:ext cx="9144000" cy="1154258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4697083" y="4111439"/>
            <a:ext cx="892835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026215" y="3030182"/>
            <a:ext cx="1059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 = 9;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=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Rectángulo"/>
              <p:cNvSpPr/>
              <p:nvPr/>
            </p:nvSpPr>
            <p:spPr>
              <a:xfrm>
                <a:off x="5658679" y="3898663"/>
                <a:ext cx="349390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𝜁</m:t>
                          </m:r>
                        </m:e>
                        <m:sub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500" i="1">
                          <a:latin typeface="Cambria Math"/>
                          <a:ea typeface="Cambria Math"/>
                        </a:rPr>
                        <m:t>=0; 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500" i="1">
                          <a:latin typeface="Cambria Math"/>
                          <a:ea typeface="Cambria Math"/>
                        </a:rPr>
                        <m:t>=0.5;</m:t>
                      </m:r>
                      <m:r>
                        <a:rPr lang="en-US" sz="1500" i="1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9</m:t>
                          </m:r>
                        </m:e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0.5,50</m:t>
                          </m:r>
                        </m:e>
                      </m:d>
                      <m:r>
                        <a:rPr lang="en-US" sz="15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500"/>
                        <m:t>2.2</m:t>
                      </m:r>
                      <m:r>
                        <m:rPr>
                          <m:nor/>
                        </m:rPr>
                        <a:rPr lang="en-US" sz="1500"/>
                        <m:t>e</m:t>
                      </m:r>
                      <m:r>
                        <m:rPr>
                          <m:nor/>
                        </m:rPr>
                        <a:rPr lang="en-US" sz="1500"/>
                        <m:t>−06</m:t>
                      </m:r>
                    </m:oMath>
                  </m:oMathPara>
                </a14:m>
                <a:endParaRPr lang="en-US" sz="1500" dirty="0">
                  <a:ea typeface="Cambria Math"/>
                </a:endParaRPr>
              </a:p>
              <a:p>
                <a:r>
                  <a:rPr lang="en-US" sz="1500" dirty="0"/>
                  <a:t> </a:t>
                </a:r>
              </a:p>
            </p:txBody>
          </p:sp>
        </mc:Choice>
        <mc:Fallback xmlns="">
          <p:sp>
            <p:nvSpPr>
              <p:cNvPr id="10" name="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679" y="3898663"/>
                <a:ext cx="349390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Rectángulo"/>
          <p:cNvSpPr/>
          <p:nvPr/>
        </p:nvSpPr>
        <p:spPr>
          <a:xfrm>
            <a:off x="114301" y="4335852"/>
            <a:ext cx="2204160" cy="775299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12 Rectángulo"/>
              <p:cNvSpPr/>
              <p:nvPr/>
            </p:nvSpPr>
            <p:spPr>
              <a:xfrm>
                <a:off x="5275795" y="4266597"/>
                <a:ext cx="383624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dirty="0">
                    <a:ea typeface="Cambria Math"/>
                  </a:rPr>
                  <a:t>Y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  <a:ea typeface="Cambria Math"/>
                      </a:rPr>
                      <m:t>=−0.46; 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  <m:sub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sz="1500" i="1">
                        <a:latin typeface="Cambria Math"/>
                        <a:ea typeface="Cambria Math"/>
                      </a:rPr>
                      <m:t>=0.38</m:t>
                    </m:r>
                  </m:oMath>
                </a14:m>
                <a:r>
                  <a:rPr lang="en-US" sz="1500" dirty="0">
                    <a:ea typeface="Cambria Math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9</m:t>
                        </m:r>
                      </m:e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0.38,50</m:t>
                        </m:r>
                      </m:e>
                    </m:d>
                    <m:r>
                      <a:rPr lang="en-US" sz="1500" i="1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1500"/>
                      <m:t>0.0012</m:t>
                    </m:r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3" name="1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95" y="4266597"/>
                <a:ext cx="3836243" cy="323165"/>
              </a:xfrm>
              <a:prstGeom prst="rect">
                <a:avLst/>
              </a:prstGeom>
              <a:blipFill>
                <a:blip r:embed="rId7"/>
                <a:stretch>
                  <a:fillRect l="-635"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14 CuadroTexto"/>
              <p:cNvSpPr txBox="1"/>
              <p:nvPr/>
            </p:nvSpPr>
            <p:spPr>
              <a:xfrm>
                <a:off x="6711497" y="4525705"/>
                <a:ext cx="131978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</a:rPr>
                        <m:t>𝑈</m:t>
                      </m:r>
                      <m:r>
                        <a:rPr lang="en-US" sz="1350" i="1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350"/>
                        <m:t>0.9661937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" name="1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97" y="4525705"/>
                <a:ext cx="1319785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10 CuadroTexto"/>
              <p:cNvSpPr txBox="1"/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.|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𝑁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4" y="4312487"/>
                <a:ext cx="2057423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t="43576" r="23358" b="15673"/>
          <a:stretch/>
        </p:blipFill>
        <p:spPr bwMode="auto">
          <a:xfrm>
            <a:off x="2515023" y="4046741"/>
            <a:ext cx="3614044" cy="151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5936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the Metropolis algorithm at work!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1"/>
              <p:cNvSpPr txBox="1"/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700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𝐵𝑖𝑛𝑜𝑚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sz="27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2700" i="1">
                              <a:latin typeface="Cambria Math"/>
                              <a:ea typeface="Cambria Math" panose="02040503050406030204" pitchFamily="18" charset="0"/>
                            </a:rPr>
                            <m:t>?</m:t>
                          </m:r>
                        </m:den>
                      </m:f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2" y="1981918"/>
                <a:ext cx="6986656" cy="880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𝐵𝑖𝑛𝑜𝑚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h</m:t>
                          </m:r>
                        </m:e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7" y="3030181"/>
                <a:ext cx="6145257" cy="835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1 Rectángulo"/>
          <p:cNvSpPr/>
          <p:nvPr/>
        </p:nvSpPr>
        <p:spPr>
          <a:xfrm>
            <a:off x="1" y="4933232"/>
            <a:ext cx="9144000" cy="1015759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4697083" y="4111439"/>
            <a:ext cx="892835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7026215" y="3030182"/>
            <a:ext cx="1059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 = 9;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=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9 Rectángulo"/>
              <p:cNvSpPr/>
              <p:nvPr/>
            </p:nvSpPr>
            <p:spPr>
              <a:xfrm>
                <a:off x="5658679" y="3898663"/>
                <a:ext cx="349390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𝜁</m:t>
                          </m:r>
                        </m:e>
                        <m:sub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500" i="1">
                          <a:latin typeface="Cambria Math"/>
                          <a:ea typeface="Cambria Math"/>
                        </a:rPr>
                        <m:t>=0; </m:t>
                      </m:r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500" i="1">
                          <a:latin typeface="Cambria Math"/>
                          <a:ea typeface="Cambria Math"/>
                        </a:rPr>
                        <m:t>=0.5;</m:t>
                      </m:r>
                      <m:r>
                        <a:rPr lang="en-US" sz="1500" i="1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9</m:t>
                          </m:r>
                        </m:e>
                        <m:e>
                          <m:r>
                            <a:rPr lang="en-US" sz="1500" i="1">
                              <a:latin typeface="Cambria Math"/>
                              <a:ea typeface="Cambria Math"/>
                            </a:rPr>
                            <m:t>0.5,50</m:t>
                          </m:r>
                        </m:e>
                      </m:d>
                      <m:r>
                        <a:rPr lang="en-US" sz="15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500"/>
                        <m:t>2.2</m:t>
                      </m:r>
                      <m:r>
                        <m:rPr>
                          <m:nor/>
                        </m:rPr>
                        <a:rPr lang="en-US" sz="1500"/>
                        <m:t>e</m:t>
                      </m:r>
                      <m:r>
                        <m:rPr>
                          <m:nor/>
                        </m:rPr>
                        <a:rPr lang="en-US" sz="1500"/>
                        <m:t>−06</m:t>
                      </m:r>
                    </m:oMath>
                  </m:oMathPara>
                </a14:m>
                <a:endParaRPr lang="en-US" sz="1500" dirty="0">
                  <a:ea typeface="Cambria Math"/>
                </a:endParaRPr>
              </a:p>
              <a:p>
                <a:r>
                  <a:rPr lang="en-US" sz="1500" dirty="0"/>
                  <a:t> </a:t>
                </a:r>
              </a:p>
            </p:txBody>
          </p:sp>
        </mc:Choice>
        <mc:Fallback xmlns="">
          <p:sp>
            <p:nvSpPr>
              <p:cNvPr id="10" name="9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679" y="3898663"/>
                <a:ext cx="349390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11 Rectángulo"/>
          <p:cNvSpPr/>
          <p:nvPr/>
        </p:nvSpPr>
        <p:spPr>
          <a:xfrm>
            <a:off x="114301" y="4335852"/>
            <a:ext cx="2204160" cy="775299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12 Rectángulo"/>
              <p:cNvSpPr/>
              <p:nvPr/>
            </p:nvSpPr>
            <p:spPr>
              <a:xfrm>
                <a:off x="5275795" y="4266597"/>
                <a:ext cx="383624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dirty="0">
                    <a:ea typeface="Cambria Math"/>
                  </a:rPr>
                  <a:t>Y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  <a:ea typeface="Cambria Math"/>
                      </a:rPr>
                      <m:t>=−0.46; 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  <m:sub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sz="1500" i="1">
                        <a:latin typeface="Cambria Math"/>
                        <a:ea typeface="Cambria Math"/>
                      </a:rPr>
                      <m:t>=0.38</m:t>
                    </m:r>
                  </m:oMath>
                </a14:m>
                <a:r>
                  <a:rPr lang="en-US" sz="1500" dirty="0">
                    <a:ea typeface="Cambria Math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9</m:t>
                        </m:r>
                      </m:e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0.38,50</m:t>
                        </m:r>
                      </m:e>
                    </m:d>
                    <m:r>
                      <a:rPr lang="en-US" sz="1500" i="1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1500"/>
                      <m:t>0.0012</m:t>
                    </m:r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3" name="1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95" y="4266597"/>
                <a:ext cx="3836243" cy="323165"/>
              </a:xfrm>
              <a:prstGeom prst="rect">
                <a:avLst/>
              </a:prstGeom>
              <a:blipFill>
                <a:blip r:embed="rId7"/>
                <a:stretch>
                  <a:fillRect l="-635"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6515177" y="4709832"/>
                <a:ext cx="2565767" cy="482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1350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35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𝜃</m:t>
                          </m:r>
                        </m:sub>
                      </m:sSub>
                      <m:r>
                        <a:rPr lang="en-US" sz="1350" i="1">
                          <a:latin typeface="Cambria Math"/>
                          <a:ea typeface="Cambria Math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0.0012</m:t>
                          </m:r>
                        </m:num>
                        <m:den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2.2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𝑒</m:t>
                          </m:r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−06</m:t>
                          </m:r>
                        </m:den>
                      </m:f>
                      <m:r>
                        <a:rPr lang="en-US" sz="1350" i="1">
                          <a:latin typeface="Cambria Math"/>
                          <a:ea typeface="Cambria Math"/>
                        </a:rPr>
                        <m:t>=572.28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77" y="4709832"/>
                <a:ext cx="2565767" cy="482633"/>
              </a:xfrm>
              <a:prstGeom prst="rect">
                <a:avLst/>
              </a:prstGeom>
              <a:blipFill>
                <a:blip r:embed="rId8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13 CuadroTexto"/>
              <p:cNvSpPr txBox="1"/>
              <p:nvPr/>
            </p:nvSpPr>
            <p:spPr>
              <a:xfrm>
                <a:off x="6711497" y="4525705"/>
                <a:ext cx="131978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</a:rPr>
                        <m:t>𝑈</m:t>
                      </m:r>
                      <m:r>
                        <a:rPr lang="en-US" sz="1350" i="1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350"/>
                        <m:t>0.9661937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497" y="4525705"/>
                <a:ext cx="1319785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14 Rectángulo"/>
              <p:cNvSpPr/>
              <p:nvPr/>
            </p:nvSpPr>
            <p:spPr>
              <a:xfrm>
                <a:off x="5340941" y="5186388"/>
                <a:ext cx="3924151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𝜁</m:t>
                        </m:r>
                      </m:e>
                      <m:sub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latin typeface="Cambria Math"/>
                        <a:ea typeface="Cambria Math"/>
                      </a:rPr>
                      <m:t>=−0.46;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latin typeface="Cambria Math"/>
                        <a:ea typeface="Cambria Math"/>
                      </a:rPr>
                      <m:t>=0.38</m:t>
                    </m:r>
                  </m:oMath>
                </a14:m>
                <a:r>
                  <a:rPr lang="en-US" sz="1500" dirty="0">
                    <a:ea typeface="Cambria Math"/>
                  </a:rPr>
                  <a:t>;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9</m:t>
                        </m:r>
                      </m:e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0.38,50</m:t>
                        </m:r>
                      </m:e>
                    </m:d>
                    <m:r>
                      <a:rPr lang="en-US" sz="1500" i="1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sz="1500"/>
                      <m:t>0.0012</m:t>
                    </m:r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5" name="1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941" y="5186388"/>
                <a:ext cx="3924151" cy="323165"/>
              </a:xfrm>
              <a:prstGeom prst="rect">
                <a:avLst/>
              </a:prstGeom>
              <a:blipFill>
                <a:blip r:embed="rId10"/>
                <a:stretch>
                  <a:fillRect t="-3774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Posterior distribution found by Metropolis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89" y="2226469"/>
            <a:ext cx="5508023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3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6" t="21534" r="22113" b="10642"/>
          <a:stretch/>
        </p:blipFill>
        <p:spPr bwMode="auto">
          <a:xfrm>
            <a:off x="1578635" y="1672446"/>
            <a:ext cx="5585769" cy="41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5289" y="851983"/>
            <a:ext cx="8647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MCMC: Metropolis-Hastings single component update</a:t>
            </a:r>
          </a:p>
        </p:txBody>
      </p:sp>
      <p:cxnSp>
        <p:nvCxnSpPr>
          <p:cNvPr id="11" name="10 Conector recto de flecha"/>
          <p:cNvCxnSpPr/>
          <p:nvPr/>
        </p:nvCxnSpPr>
        <p:spPr>
          <a:xfrm flipH="1">
            <a:off x="4075982" y="4938809"/>
            <a:ext cx="73756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4833206" y="4791103"/>
            <a:ext cx="1627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Update X.1 at time 1</a:t>
            </a:r>
          </a:p>
        </p:txBody>
      </p:sp>
      <p:cxnSp>
        <p:nvCxnSpPr>
          <p:cNvPr id="18" name="17 Conector recto de flecha"/>
          <p:cNvCxnSpPr/>
          <p:nvPr/>
        </p:nvCxnSpPr>
        <p:spPr>
          <a:xfrm flipH="1">
            <a:off x="4086764" y="5234266"/>
            <a:ext cx="73756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4843988" y="5086560"/>
            <a:ext cx="16271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Update X.2 at time 2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737562" y="1357018"/>
            <a:ext cx="74227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What happens if we have more than one parameter to estimate?</a:t>
            </a: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5" t="19924" r="34339" b="20000"/>
          <a:stretch/>
        </p:blipFill>
        <p:spPr bwMode="auto">
          <a:xfrm>
            <a:off x="905774" y="1549645"/>
            <a:ext cx="5900468" cy="429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20 Grupo"/>
          <p:cNvGrpSpPr/>
          <p:nvPr/>
        </p:nvGrpSpPr>
        <p:grpSpPr>
          <a:xfrm>
            <a:off x="323491" y="4842655"/>
            <a:ext cx="7761099" cy="1121585"/>
            <a:chOff x="431321" y="5313872"/>
            <a:chExt cx="10348132" cy="1495447"/>
          </a:xfrm>
        </p:grpSpPr>
        <p:cxnSp>
          <p:nvCxnSpPr>
            <p:cNvPr id="5" name="4 Conector recto de flecha"/>
            <p:cNvCxnSpPr/>
            <p:nvPr/>
          </p:nvCxnSpPr>
          <p:spPr>
            <a:xfrm flipV="1">
              <a:off x="1500996" y="5313872"/>
              <a:ext cx="776377" cy="1000667"/>
            </a:xfrm>
            <a:prstGeom prst="straightConnector1">
              <a:avLst/>
            </a:prstGeom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6 CuadroTexto"/>
            <p:cNvSpPr txBox="1"/>
            <p:nvPr/>
          </p:nvSpPr>
          <p:spPr>
            <a:xfrm>
              <a:off x="431321" y="6193766"/>
              <a:ext cx="1034813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Usually we start out of the most likely values of the posterior</a:t>
              </a:r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6612148" y="2385492"/>
            <a:ext cx="2270954" cy="826771"/>
            <a:chOff x="8816196" y="2037655"/>
            <a:chExt cx="3027938" cy="1102361"/>
          </a:xfrm>
        </p:grpSpPr>
        <p:cxnSp>
          <p:nvCxnSpPr>
            <p:cNvPr id="17" name="16 Conector recto de flecha"/>
            <p:cNvCxnSpPr/>
            <p:nvPr/>
          </p:nvCxnSpPr>
          <p:spPr>
            <a:xfrm flipH="1">
              <a:off x="8816196" y="2605177"/>
              <a:ext cx="879895" cy="534839"/>
            </a:xfrm>
            <a:prstGeom prst="straightConnector1">
              <a:avLst/>
            </a:prstGeom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19 CuadroTexto"/>
            <p:cNvSpPr txBox="1"/>
            <p:nvPr/>
          </p:nvSpPr>
          <p:spPr>
            <a:xfrm>
              <a:off x="9152627" y="2037655"/>
              <a:ext cx="269150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When to stop?</a:t>
              </a:r>
            </a:p>
          </p:txBody>
        </p:sp>
      </p:grpSp>
      <p:sp>
        <p:nvSpPr>
          <p:cNvPr id="25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MCMC in practice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9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2" t="31598" r="16453" b="35799"/>
          <a:stretch/>
        </p:blipFill>
        <p:spPr bwMode="auto">
          <a:xfrm>
            <a:off x="201444" y="2252320"/>
            <a:ext cx="8688076" cy="284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MCMC in practice: good mixing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8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2" t="20125" r="15434" b="38013"/>
          <a:stretch/>
        </p:blipFill>
        <p:spPr bwMode="auto">
          <a:xfrm>
            <a:off x="1293963" y="2539401"/>
            <a:ext cx="6430992" cy="2691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MCMC in practice: bad mixing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6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7" t="34013" r="14302" b="13861"/>
          <a:stretch/>
        </p:blipFill>
        <p:spPr bwMode="auto">
          <a:xfrm>
            <a:off x="336433" y="2422945"/>
            <a:ext cx="7789653" cy="335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>
            <a:off x="1617452" y="3626327"/>
            <a:ext cx="608162" cy="0"/>
          </a:xfrm>
          <a:prstGeom prst="straightConnector1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5 Conector recto de flecha"/>
          <p:cNvCxnSpPr/>
          <p:nvPr/>
        </p:nvCxnSpPr>
        <p:spPr>
          <a:xfrm>
            <a:off x="1488056" y="2563109"/>
            <a:ext cx="6172200" cy="0"/>
          </a:xfrm>
          <a:prstGeom prst="straightConnector1">
            <a:avLst/>
          </a:prstGeom>
          <a:ln w="635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MCMC in practice: bad mixing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6" t="21534" r="22113" b="10642"/>
          <a:stretch/>
        </p:blipFill>
        <p:spPr bwMode="auto">
          <a:xfrm>
            <a:off x="1578635" y="1672446"/>
            <a:ext cx="5585769" cy="41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5289" y="851983"/>
            <a:ext cx="4282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MCMC: Why poor mixing?</a:t>
            </a:r>
          </a:p>
        </p:txBody>
      </p:sp>
      <p:sp>
        <p:nvSpPr>
          <p:cNvPr id="21" name="20 Forma libre"/>
          <p:cNvSpPr/>
          <p:nvPr/>
        </p:nvSpPr>
        <p:spPr>
          <a:xfrm>
            <a:off x="2967497" y="4208613"/>
            <a:ext cx="194067" cy="545628"/>
          </a:xfrm>
          <a:custGeom>
            <a:avLst/>
            <a:gdLst>
              <a:gd name="connsiteX0" fmla="*/ 0 w 690113"/>
              <a:gd name="connsiteY0" fmla="*/ 396851 h 396851"/>
              <a:gd name="connsiteX1" fmla="*/ 241539 w 690113"/>
              <a:gd name="connsiteY1" fmla="*/ 241576 h 396851"/>
              <a:gd name="connsiteX2" fmla="*/ 379562 w 690113"/>
              <a:gd name="connsiteY2" fmla="*/ 36 h 396851"/>
              <a:gd name="connsiteX3" fmla="*/ 552090 w 690113"/>
              <a:gd name="connsiteY3" fmla="*/ 224323 h 396851"/>
              <a:gd name="connsiteX4" fmla="*/ 690113 w 690113"/>
              <a:gd name="connsiteY4" fmla="*/ 362346 h 39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113" h="396851">
                <a:moveTo>
                  <a:pt x="0" y="396851"/>
                </a:moveTo>
                <a:cubicBezTo>
                  <a:pt x="89139" y="352281"/>
                  <a:pt x="178279" y="307712"/>
                  <a:pt x="241539" y="241576"/>
                </a:cubicBezTo>
                <a:cubicBezTo>
                  <a:pt x="304799" y="175440"/>
                  <a:pt x="327804" y="2911"/>
                  <a:pt x="379562" y="36"/>
                </a:cubicBezTo>
                <a:cubicBezTo>
                  <a:pt x="431320" y="-2839"/>
                  <a:pt x="500332" y="163938"/>
                  <a:pt x="552090" y="224323"/>
                </a:cubicBezTo>
                <a:cubicBezTo>
                  <a:pt x="603848" y="284708"/>
                  <a:pt x="646980" y="323527"/>
                  <a:pt x="690113" y="362346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26 Forma libre"/>
          <p:cNvSpPr/>
          <p:nvPr/>
        </p:nvSpPr>
        <p:spPr>
          <a:xfrm rot="16200000">
            <a:off x="2638605" y="4641003"/>
            <a:ext cx="258793" cy="593061"/>
          </a:xfrm>
          <a:custGeom>
            <a:avLst/>
            <a:gdLst>
              <a:gd name="connsiteX0" fmla="*/ 0 w 690113"/>
              <a:gd name="connsiteY0" fmla="*/ 396851 h 396851"/>
              <a:gd name="connsiteX1" fmla="*/ 241539 w 690113"/>
              <a:gd name="connsiteY1" fmla="*/ 241576 h 396851"/>
              <a:gd name="connsiteX2" fmla="*/ 379562 w 690113"/>
              <a:gd name="connsiteY2" fmla="*/ 36 h 396851"/>
              <a:gd name="connsiteX3" fmla="*/ 552090 w 690113"/>
              <a:gd name="connsiteY3" fmla="*/ 224323 h 396851"/>
              <a:gd name="connsiteX4" fmla="*/ 690113 w 690113"/>
              <a:gd name="connsiteY4" fmla="*/ 362346 h 39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113" h="396851">
                <a:moveTo>
                  <a:pt x="0" y="396851"/>
                </a:moveTo>
                <a:cubicBezTo>
                  <a:pt x="89139" y="352281"/>
                  <a:pt x="178279" y="307712"/>
                  <a:pt x="241539" y="241576"/>
                </a:cubicBezTo>
                <a:cubicBezTo>
                  <a:pt x="304799" y="175440"/>
                  <a:pt x="327804" y="2911"/>
                  <a:pt x="379562" y="36"/>
                </a:cubicBezTo>
                <a:cubicBezTo>
                  <a:pt x="431320" y="-2839"/>
                  <a:pt x="500332" y="163938"/>
                  <a:pt x="552090" y="224323"/>
                </a:cubicBezTo>
                <a:cubicBezTo>
                  <a:pt x="603848" y="284708"/>
                  <a:pt x="646980" y="323527"/>
                  <a:pt x="690113" y="362346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2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6" t="21534" r="22113" b="10642"/>
          <a:stretch/>
        </p:blipFill>
        <p:spPr bwMode="auto">
          <a:xfrm>
            <a:off x="1578635" y="1672446"/>
            <a:ext cx="5585769" cy="41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5289" y="851983"/>
            <a:ext cx="4282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MCMC: Why poor mixing?</a:t>
            </a:r>
          </a:p>
        </p:txBody>
      </p:sp>
      <p:sp>
        <p:nvSpPr>
          <p:cNvPr id="21" name="20 Forma libre"/>
          <p:cNvSpPr/>
          <p:nvPr/>
        </p:nvSpPr>
        <p:spPr>
          <a:xfrm>
            <a:off x="2838076" y="4456603"/>
            <a:ext cx="517585" cy="297638"/>
          </a:xfrm>
          <a:custGeom>
            <a:avLst/>
            <a:gdLst>
              <a:gd name="connsiteX0" fmla="*/ 0 w 690113"/>
              <a:gd name="connsiteY0" fmla="*/ 396851 h 396851"/>
              <a:gd name="connsiteX1" fmla="*/ 241539 w 690113"/>
              <a:gd name="connsiteY1" fmla="*/ 241576 h 396851"/>
              <a:gd name="connsiteX2" fmla="*/ 379562 w 690113"/>
              <a:gd name="connsiteY2" fmla="*/ 36 h 396851"/>
              <a:gd name="connsiteX3" fmla="*/ 552090 w 690113"/>
              <a:gd name="connsiteY3" fmla="*/ 224323 h 396851"/>
              <a:gd name="connsiteX4" fmla="*/ 690113 w 690113"/>
              <a:gd name="connsiteY4" fmla="*/ 362346 h 39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113" h="396851">
                <a:moveTo>
                  <a:pt x="0" y="396851"/>
                </a:moveTo>
                <a:cubicBezTo>
                  <a:pt x="89139" y="352281"/>
                  <a:pt x="178279" y="307712"/>
                  <a:pt x="241539" y="241576"/>
                </a:cubicBezTo>
                <a:cubicBezTo>
                  <a:pt x="304799" y="175440"/>
                  <a:pt x="327804" y="2911"/>
                  <a:pt x="379562" y="36"/>
                </a:cubicBezTo>
                <a:cubicBezTo>
                  <a:pt x="431320" y="-2839"/>
                  <a:pt x="500332" y="163938"/>
                  <a:pt x="552090" y="224323"/>
                </a:cubicBezTo>
                <a:cubicBezTo>
                  <a:pt x="603848" y="284708"/>
                  <a:pt x="646980" y="323527"/>
                  <a:pt x="690113" y="362346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26 Forma libre"/>
          <p:cNvSpPr/>
          <p:nvPr/>
        </p:nvSpPr>
        <p:spPr>
          <a:xfrm rot="16200000">
            <a:off x="2753982" y="4801654"/>
            <a:ext cx="517585" cy="297638"/>
          </a:xfrm>
          <a:custGeom>
            <a:avLst/>
            <a:gdLst>
              <a:gd name="connsiteX0" fmla="*/ 0 w 690113"/>
              <a:gd name="connsiteY0" fmla="*/ 396851 h 396851"/>
              <a:gd name="connsiteX1" fmla="*/ 241539 w 690113"/>
              <a:gd name="connsiteY1" fmla="*/ 241576 h 396851"/>
              <a:gd name="connsiteX2" fmla="*/ 379562 w 690113"/>
              <a:gd name="connsiteY2" fmla="*/ 36 h 396851"/>
              <a:gd name="connsiteX3" fmla="*/ 552090 w 690113"/>
              <a:gd name="connsiteY3" fmla="*/ 224323 h 396851"/>
              <a:gd name="connsiteX4" fmla="*/ 690113 w 690113"/>
              <a:gd name="connsiteY4" fmla="*/ 362346 h 39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113" h="396851">
                <a:moveTo>
                  <a:pt x="0" y="396851"/>
                </a:moveTo>
                <a:cubicBezTo>
                  <a:pt x="89139" y="352281"/>
                  <a:pt x="178279" y="307712"/>
                  <a:pt x="241539" y="241576"/>
                </a:cubicBezTo>
                <a:cubicBezTo>
                  <a:pt x="304799" y="175440"/>
                  <a:pt x="327804" y="2911"/>
                  <a:pt x="379562" y="36"/>
                </a:cubicBezTo>
                <a:cubicBezTo>
                  <a:pt x="431320" y="-2839"/>
                  <a:pt x="500332" y="163938"/>
                  <a:pt x="552090" y="224323"/>
                </a:cubicBezTo>
                <a:cubicBezTo>
                  <a:pt x="603848" y="284708"/>
                  <a:pt x="646980" y="323527"/>
                  <a:pt x="690113" y="362346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5 CuadroTexto"/>
          <p:cNvSpPr txBox="1"/>
          <p:nvPr/>
        </p:nvSpPr>
        <p:spPr>
          <a:xfrm>
            <a:off x="5031506" y="3630862"/>
            <a:ext cx="4265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 would be much better!</a:t>
            </a: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Remember: statistics</a:t>
            </a:r>
            <a:endParaRPr lang="en-US" dirty="0"/>
          </a:p>
        </p:txBody>
      </p:sp>
      <p:sp>
        <p:nvSpPr>
          <p:cNvPr id="4" name="3 Nube"/>
          <p:cNvSpPr/>
          <p:nvPr/>
        </p:nvSpPr>
        <p:spPr>
          <a:xfrm>
            <a:off x="228600" y="1295400"/>
            <a:ext cx="3505200" cy="28194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 CuadroTexto"/>
          <p:cNvSpPr txBox="1"/>
          <p:nvPr/>
        </p:nvSpPr>
        <p:spPr>
          <a:xfrm>
            <a:off x="914400" y="2971800"/>
            <a:ext cx="2028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q= </a:t>
            </a:r>
            <a:r>
              <a:rPr lang="en-US" sz="32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fHEAD</a:t>
            </a:r>
            <a:endParaRPr lang="en-US" sz="3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6 Flecha derecha"/>
          <p:cNvSpPr/>
          <p:nvPr/>
        </p:nvSpPr>
        <p:spPr>
          <a:xfrm>
            <a:off x="3886200" y="2133600"/>
            <a:ext cx="1689340" cy="685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Flecha curvada hacia la derecha"/>
          <p:cNvSpPr/>
          <p:nvPr/>
        </p:nvSpPr>
        <p:spPr>
          <a:xfrm rot="5400000" flipH="1">
            <a:off x="3226409" y="2693008"/>
            <a:ext cx="2057399" cy="52057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986583" y="5181600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i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q?</a:t>
            </a:r>
            <a:endParaRPr lang="en-US" sz="6000" b="1" i="1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pic>
        <p:nvPicPr>
          <p:cNvPr id="14338" name="Picture 2" descr="Image result for c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43075"/>
            <a:ext cx="1062038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791200" y="2297668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 heads out of 50 trials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4" t="26163" r="14076" b="23119"/>
          <a:stretch/>
        </p:blipFill>
        <p:spPr bwMode="auto">
          <a:xfrm>
            <a:off x="401128" y="2500582"/>
            <a:ext cx="7828472" cy="32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5 Conector recto de flecha"/>
          <p:cNvCxnSpPr/>
          <p:nvPr/>
        </p:nvCxnSpPr>
        <p:spPr>
          <a:xfrm>
            <a:off x="1772729" y="3846302"/>
            <a:ext cx="608162" cy="0"/>
          </a:xfrm>
          <a:prstGeom prst="straightConnector1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>
            <a:off x="1861149" y="2563109"/>
            <a:ext cx="4453387" cy="0"/>
          </a:xfrm>
          <a:prstGeom prst="straightConnector1">
            <a:avLst/>
          </a:prstGeom>
          <a:ln w="635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MCMC in practice: bad mixing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6" t="21534" r="22113" b="10642"/>
          <a:stretch/>
        </p:blipFill>
        <p:spPr bwMode="auto">
          <a:xfrm>
            <a:off x="1578635" y="1672446"/>
            <a:ext cx="5585769" cy="41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5289" y="851983"/>
            <a:ext cx="4282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MCMC: Why poor mixing?</a:t>
            </a:r>
          </a:p>
        </p:txBody>
      </p:sp>
      <p:sp>
        <p:nvSpPr>
          <p:cNvPr id="21" name="20 Forma libre"/>
          <p:cNvSpPr/>
          <p:nvPr/>
        </p:nvSpPr>
        <p:spPr>
          <a:xfrm>
            <a:off x="2838076" y="4456603"/>
            <a:ext cx="517585" cy="297638"/>
          </a:xfrm>
          <a:custGeom>
            <a:avLst/>
            <a:gdLst>
              <a:gd name="connsiteX0" fmla="*/ 0 w 690113"/>
              <a:gd name="connsiteY0" fmla="*/ 396851 h 396851"/>
              <a:gd name="connsiteX1" fmla="*/ 241539 w 690113"/>
              <a:gd name="connsiteY1" fmla="*/ 241576 h 396851"/>
              <a:gd name="connsiteX2" fmla="*/ 379562 w 690113"/>
              <a:gd name="connsiteY2" fmla="*/ 36 h 396851"/>
              <a:gd name="connsiteX3" fmla="*/ 552090 w 690113"/>
              <a:gd name="connsiteY3" fmla="*/ 224323 h 396851"/>
              <a:gd name="connsiteX4" fmla="*/ 690113 w 690113"/>
              <a:gd name="connsiteY4" fmla="*/ 362346 h 39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113" h="396851">
                <a:moveTo>
                  <a:pt x="0" y="396851"/>
                </a:moveTo>
                <a:cubicBezTo>
                  <a:pt x="89139" y="352281"/>
                  <a:pt x="178279" y="307712"/>
                  <a:pt x="241539" y="241576"/>
                </a:cubicBezTo>
                <a:cubicBezTo>
                  <a:pt x="304799" y="175440"/>
                  <a:pt x="327804" y="2911"/>
                  <a:pt x="379562" y="36"/>
                </a:cubicBezTo>
                <a:cubicBezTo>
                  <a:pt x="431320" y="-2839"/>
                  <a:pt x="500332" y="163938"/>
                  <a:pt x="552090" y="224323"/>
                </a:cubicBezTo>
                <a:cubicBezTo>
                  <a:pt x="603848" y="284708"/>
                  <a:pt x="646980" y="323527"/>
                  <a:pt x="690113" y="362346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26 Forma libre"/>
          <p:cNvSpPr/>
          <p:nvPr/>
        </p:nvSpPr>
        <p:spPr>
          <a:xfrm rot="16200000">
            <a:off x="2753982" y="4801654"/>
            <a:ext cx="517585" cy="297638"/>
          </a:xfrm>
          <a:custGeom>
            <a:avLst/>
            <a:gdLst>
              <a:gd name="connsiteX0" fmla="*/ 0 w 690113"/>
              <a:gd name="connsiteY0" fmla="*/ 396851 h 396851"/>
              <a:gd name="connsiteX1" fmla="*/ 241539 w 690113"/>
              <a:gd name="connsiteY1" fmla="*/ 241576 h 396851"/>
              <a:gd name="connsiteX2" fmla="*/ 379562 w 690113"/>
              <a:gd name="connsiteY2" fmla="*/ 36 h 396851"/>
              <a:gd name="connsiteX3" fmla="*/ 552090 w 690113"/>
              <a:gd name="connsiteY3" fmla="*/ 224323 h 396851"/>
              <a:gd name="connsiteX4" fmla="*/ 690113 w 690113"/>
              <a:gd name="connsiteY4" fmla="*/ 362346 h 39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113" h="396851">
                <a:moveTo>
                  <a:pt x="0" y="396851"/>
                </a:moveTo>
                <a:cubicBezTo>
                  <a:pt x="89139" y="352281"/>
                  <a:pt x="178279" y="307712"/>
                  <a:pt x="241539" y="241576"/>
                </a:cubicBezTo>
                <a:cubicBezTo>
                  <a:pt x="304799" y="175440"/>
                  <a:pt x="327804" y="2911"/>
                  <a:pt x="379562" y="36"/>
                </a:cubicBezTo>
                <a:cubicBezTo>
                  <a:pt x="431320" y="-2839"/>
                  <a:pt x="500332" y="163938"/>
                  <a:pt x="552090" y="224323"/>
                </a:cubicBezTo>
                <a:cubicBezTo>
                  <a:pt x="603848" y="284708"/>
                  <a:pt x="646980" y="323527"/>
                  <a:pt x="690113" y="362346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9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6" t="21534" r="22113" b="10642"/>
          <a:stretch/>
        </p:blipFill>
        <p:spPr bwMode="auto">
          <a:xfrm>
            <a:off x="1578635" y="1672446"/>
            <a:ext cx="5585769" cy="41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5289" y="851983"/>
            <a:ext cx="4282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MCMC: Why poor mixing?</a:t>
            </a:r>
          </a:p>
        </p:txBody>
      </p:sp>
      <p:sp>
        <p:nvSpPr>
          <p:cNvPr id="20" name="19 Elipse"/>
          <p:cNvSpPr/>
          <p:nvPr/>
        </p:nvSpPr>
        <p:spPr>
          <a:xfrm>
            <a:off x="2665585" y="4441531"/>
            <a:ext cx="841073" cy="84107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21 Elipse"/>
          <p:cNvSpPr/>
          <p:nvPr/>
        </p:nvSpPr>
        <p:spPr>
          <a:xfrm>
            <a:off x="2782037" y="4570923"/>
            <a:ext cx="618946" cy="61894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22 Elipse"/>
          <p:cNvSpPr/>
          <p:nvPr/>
        </p:nvSpPr>
        <p:spPr>
          <a:xfrm>
            <a:off x="2859675" y="4648561"/>
            <a:ext cx="474451" cy="4744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23 Elipse"/>
          <p:cNvSpPr/>
          <p:nvPr/>
        </p:nvSpPr>
        <p:spPr>
          <a:xfrm>
            <a:off x="2969663" y="4758549"/>
            <a:ext cx="260945" cy="26094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24 Elipse"/>
          <p:cNvSpPr/>
          <p:nvPr/>
        </p:nvSpPr>
        <p:spPr>
          <a:xfrm>
            <a:off x="3021422" y="4823248"/>
            <a:ext cx="168209" cy="16820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3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6" t="21534" r="22113" b="10642"/>
          <a:stretch/>
        </p:blipFill>
        <p:spPr bwMode="auto">
          <a:xfrm>
            <a:off x="1578635" y="1672446"/>
            <a:ext cx="5585769" cy="41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5289" y="851983"/>
            <a:ext cx="4282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MCMC: Why poor mixing?</a:t>
            </a:r>
          </a:p>
        </p:txBody>
      </p:sp>
      <p:sp>
        <p:nvSpPr>
          <p:cNvPr id="20" name="19 Elipse"/>
          <p:cNvSpPr/>
          <p:nvPr/>
        </p:nvSpPr>
        <p:spPr>
          <a:xfrm rot="19349617">
            <a:off x="2642577" y="4831060"/>
            <a:ext cx="841073" cy="38377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21 Elipse"/>
          <p:cNvSpPr/>
          <p:nvPr/>
        </p:nvSpPr>
        <p:spPr>
          <a:xfrm rot="19349617">
            <a:off x="2765106" y="4857578"/>
            <a:ext cx="618946" cy="28242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22 Elipse"/>
          <p:cNvSpPr/>
          <p:nvPr/>
        </p:nvSpPr>
        <p:spPr>
          <a:xfrm rot="19349617">
            <a:off x="2846697" y="4868296"/>
            <a:ext cx="474451" cy="2164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23 Elipse"/>
          <p:cNvSpPr/>
          <p:nvPr/>
        </p:nvSpPr>
        <p:spPr>
          <a:xfrm rot="19349617">
            <a:off x="2962525" y="4879402"/>
            <a:ext cx="260945" cy="11906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24 Elipse"/>
          <p:cNvSpPr/>
          <p:nvPr/>
        </p:nvSpPr>
        <p:spPr>
          <a:xfrm rot="19349617">
            <a:off x="3016821" y="4901151"/>
            <a:ext cx="168209" cy="7675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CuadroTexto"/>
          <p:cNvSpPr txBox="1"/>
          <p:nvPr/>
        </p:nvSpPr>
        <p:spPr>
          <a:xfrm>
            <a:off x="5031506" y="3630862"/>
            <a:ext cx="4265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 would be much better!</a:t>
            </a:r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6" t="21534" r="22113" b="10642"/>
          <a:stretch/>
        </p:blipFill>
        <p:spPr bwMode="auto">
          <a:xfrm>
            <a:off x="1578635" y="1672446"/>
            <a:ext cx="5585769" cy="41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95289" y="851983"/>
            <a:ext cx="4282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MCMC: Why poor mixing?</a:t>
            </a:r>
          </a:p>
        </p:txBody>
      </p:sp>
      <p:sp>
        <p:nvSpPr>
          <p:cNvPr id="20" name="19 Elipse"/>
          <p:cNvSpPr/>
          <p:nvPr/>
        </p:nvSpPr>
        <p:spPr>
          <a:xfrm rot="19349617">
            <a:off x="2642577" y="4831060"/>
            <a:ext cx="841073" cy="38377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21 Elipse"/>
          <p:cNvSpPr/>
          <p:nvPr/>
        </p:nvSpPr>
        <p:spPr>
          <a:xfrm rot="19349617">
            <a:off x="2765106" y="4857578"/>
            <a:ext cx="618946" cy="28242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22 Elipse"/>
          <p:cNvSpPr/>
          <p:nvPr/>
        </p:nvSpPr>
        <p:spPr>
          <a:xfrm rot="19349617">
            <a:off x="2846697" y="4868296"/>
            <a:ext cx="474451" cy="21648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23 Elipse"/>
          <p:cNvSpPr/>
          <p:nvPr/>
        </p:nvSpPr>
        <p:spPr>
          <a:xfrm rot="19349617">
            <a:off x="2962525" y="4879402"/>
            <a:ext cx="260945" cy="11906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24 Elipse"/>
          <p:cNvSpPr/>
          <p:nvPr/>
        </p:nvSpPr>
        <p:spPr>
          <a:xfrm rot="19349617">
            <a:off x="3016821" y="4901151"/>
            <a:ext cx="168209" cy="7675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1 CuadroTexto"/>
          <p:cNvSpPr txBox="1"/>
          <p:nvPr/>
        </p:nvSpPr>
        <p:spPr>
          <a:xfrm>
            <a:off x="5031506" y="3630862"/>
            <a:ext cx="4265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That would be much better!</a:t>
            </a:r>
          </a:p>
        </p:txBody>
      </p:sp>
      <p:sp>
        <p:nvSpPr>
          <p:cNvPr id="3" name="2 Rectángulo"/>
          <p:cNvSpPr/>
          <p:nvPr/>
        </p:nvSpPr>
        <p:spPr>
          <a:xfrm>
            <a:off x="0" y="1672446"/>
            <a:ext cx="9144000" cy="432830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3 CuadroTexto"/>
          <p:cNvSpPr txBox="1"/>
          <p:nvPr/>
        </p:nvSpPr>
        <p:spPr>
          <a:xfrm>
            <a:off x="-58874" y="3053084"/>
            <a:ext cx="93144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>
                <a:solidFill>
                  <a:srgbClr val="FF0000"/>
                </a:solidFill>
              </a:rPr>
              <a:t>BUT THAT MEANS THAT WE KNOW THE SHAPE OF THE POSTERIOR DISTRIBUTION!</a:t>
            </a:r>
          </a:p>
          <a:p>
            <a:pPr algn="ctr"/>
            <a:r>
              <a:rPr lang="en-US" sz="2100" b="1" dirty="0">
                <a:solidFill>
                  <a:srgbClr val="FF0000"/>
                </a:solidFill>
              </a:rPr>
              <a:t>WHICH IS NOT THE CASE!!!!</a:t>
            </a:r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5936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MCMC in practice: Lack of convergence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7" t="12880" r="29056" b="6415"/>
          <a:stretch/>
        </p:blipFill>
        <p:spPr bwMode="auto">
          <a:xfrm>
            <a:off x="3209027" y="1873011"/>
            <a:ext cx="2575770" cy="402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59360"/>
            <a:ext cx="7886700" cy="994172"/>
          </a:xfrm>
        </p:spPr>
        <p:txBody>
          <a:bodyPr/>
          <a:lstStyle/>
          <a:p>
            <a:r>
              <a:rPr lang="en-US" dirty="0" smtClean="0"/>
              <a:t>Yet another issue: multimodality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" t="24553" r="20000" b="24730"/>
          <a:stretch/>
        </p:blipFill>
        <p:spPr bwMode="auto">
          <a:xfrm>
            <a:off x="181154" y="2345305"/>
            <a:ext cx="8820510" cy="326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9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/>
          <a:lstStyle/>
          <a:p>
            <a:r>
              <a:rPr lang="en-US" dirty="0" smtClean="0"/>
              <a:t>MCMC: Be careful</a:t>
            </a:r>
            <a:endParaRPr lang="en-US" dirty="0"/>
          </a:p>
        </p:txBody>
      </p:sp>
      <p:pic>
        <p:nvPicPr>
          <p:cNvPr id="11270" name="Picture 6" descr="Image result for Dr Slump animate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98" y="2171396"/>
            <a:ext cx="4541808" cy="340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2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46420"/>
            <a:ext cx="7886700" cy="994172"/>
          </a:xfrm>
        </p:spPr>
        <p:txBody>
          <a:bodyPr/>
          <a:lstStyle/>
          <a:p>
            <a:r>
              <a:rPr lang="en-US" dirty="0" smtClean="0"/>
              <a:t>MCMC in practice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final </a:t>
            </a:r>
            <a:r>
              <a:rPr lang="en-US" b="1" dirty="0" smtClean="0"/>
              <a:t>GOAL</a:t>
            </a:r>
            <a:r>
              <a:rPr lang="en-US" dirty="0" smtClean="0"/>
              <a:t> of MCMC is to retrieve samples from the posterior distribution without having a close form of this distribution</a:t>
            </a:r>
          </a:p>
          <a:p>
            <a:r>
              <a:rPr lang="en-US" dirty="0" smtClean="0"/>
              <a:t>However, we start at a random point of the parameter space, which probably has a low probability given the data.</a:t>
            </a:r>
          </a:p>
          <a:p>
            <a:r>
              <a:rPr lang="en-US" dirty="0" smtClean="0"/>
              <a:t>We want independent samples from the posterior distribution. However, we are doing walks that depends from previous sampled values...</a:t>
            </a: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01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72299"/>
            <a:ext cx="7886700" cy="994172"/>
          </a:xfrm>
        </p:spPr>
        <p:txBody>
          <a:bodyPr/>
          <a:lstStyle/>
          <a:p>
            <a:r>
              <a:rPr lang="en-US" dirty="0" smtClean="0"/>
              <a:t>MCMC: Some hints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burn-in</a:t>
            </a:r>
          </a:p>
          <a:p>
            <a:r>
              <a:rPr lang="en-US" dirty="0" smtClean="0"/>
              <a:t>Run more than one MCMC chain and check convergence of the </a:t>
            </a:r>
            <a:r>
              <a:rPr lang="en-US" dirty="0" err="1" smtClean="0"/>
              <a:t>loglikelihood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Compute metrics of autocorrelation between </a:t>
            </a:r>
            <a:r>
              <a:rPr lang="en-US" i="1" dirty="0" smtClean="0"/>
              <a:t>t</a:t>
            </a:r>
            <a:r>
              <a:rPr lang="en-US" dirty="0" smtClean="0"/>
              <a:t> and </a:t>
            </a:r>
            <a:r>
              <a:rPr lang="en-US" i="1" dirty="0" err="1" smtClean="0"/>
              <a:t>t+k</a:t>
            </a:r>
            <a:endParaRPr lang="en-US" i="1" dirty="0" smtClean="0"/>
          </a:p>
          <a:p>
            <a:pPr lvl="1"/>
            <a:r>
              <a:rPr lang="en-US" dirty="0" smtClean="0"/>
              <a:t>Is good the mixing?</a:t>
            </a:r>
          </a:p>
          <a:p>
            <a:pPr lvl="1"/>
            <a:r>
              <a:rPr lang="en-US" dirty="0" smtClean="0"/>
              <a:t>Define lag between accepted runs</a:t>
            </a: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609600" y="9440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Bayesian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CDA82D05A17C4A9E74EDFE2DFA803B" ma:contentTypeVersion="12" ma:contentTypeDescription="Create a new document." ma:contentTypeScope="" ma:versionID="e09a59fbf9e1120ac389824dfbb12160">
  <xsd:schema xmlns:xsd="http://www.w3.org/2001/XMLSchema" xmlns:xs="http://www.w3.org/2001/XMLSchema" xmlns:p="http://schemas.microsoft.com/office/2006/metadata/properties" xmlns:ns3="c5c66c44-0d30-40ea-afbe-9717125ff323" xmlns:ns4="777af067-f2a6-4f58-996d-9e1befcfd23b" targetNamespace="http://schemas.microsoft.com/office/2006/metadata/properties" ma:root="true" ma:fieldsID="ef19d619f9ee30df02cb0c7ebc5ad53e" ns3:_="" ns4:_="">
    <xsd:import namespace="c5c66c44-0d30-40ea-afbe-9717125ff323"/>
    <xsd:import namespace="777af067-f2a6-4f58-996d-9e1befcfd23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c66c44-0d30-40ea-afbe-9717125ff3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7af067-f2a6-4f58-996d-9e1befcfd2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0D1C12-658A-411B-8873-5CE6CC00AE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c66c44-0d30-40ea-afbe-9717125ff323"/>
    <ds:schemaRef ds:uri="777af067-f2a6-4f58-996d-9e1befcfd2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EE74BD-338F-4A22-B456-2C22E9E68A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37A909-34AA-46FA-8E16-92B424E2EF2F}">
  <ds:schemaRefs>
    <ds:schemaRef ds:uri="http://schemas.openxmlformats.org/package/2006/metadata/core-properties"/>
    <ds:schemaRef ds:uri="http://schemas.microsoft.com/office/2006/documentManagement/types"/>
    <ds:schemaRef ds:uri="c5c66c44-0d30-40ea-afbe-9717125ff323"/>
    <ds:schemaRef ds:uri="777af067-f2a6-4f58-996d-9e1befcfd23b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4651</Words>
  <Application>Microsoft Office PowerPoint</Application>
  <PresentationFormat>On-screen Show (4:3)</PresentationFormat>
  <Paragraphs>874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Arial</vt:lpstr>
      <vt:lpstr>Arial Black</vt:lpstr>
      <vt:lpstr>Calibri</vt:lpstr>
      <vt:lpstr>Cambria Math</vt:lpstr>
      <vt:lpstr>Symbol</vt:lpstr>
      <vt:lpstr>Tema de Office</vt:lpstr>
      <vt:lpstr>Lesson 6</vt:lpstr>
      <vt:lpstr>So far in clustering algorithms for sequence and evolution…</vt:lpstr>
      <vt:lpstr>So far in clustering algorithms for sequence and evolution…</vt:lpstr>
      <vt:lpstr>So far in clustering algorithms for sequence and evolution…</vt:lpstr>
      <vt:lpstr>So far in clustering algorithms for sequence and evolution…</vt:lpstr>
      <vt:lpstr>So far in clustering algorithms for sequence and evolution…</vt:lpstr>
      <vt:lpstr>So far in clustering algorithms for sequence and evolution…</vt:lpstr>
      <vt:lpstr>Remember: statistics</vt:lpstr>
      <vt:lpstr>Remember: statistics</vt:lpstr>
      <vt:lpstr>Remember: statistics</vt:lpstr>
      <vt:lpstr>Remember: statistics</vt:lpstr>
      <vt:lpstr>Remember: statistics</vt:lpstr>
      <vt:lpstr>Remember: statistics</vt:lpstr>
      <vt:lpstr>Remember: statistics</vt:lpstr>
      <vt:lpstr>Remember: Character based methods</vt:lpstr>
      <vt:lpstr>Remember: a model of evolution</vt:lpstr>
      <vt:lpstr>Remember: a model of evolution</vt:lpstr>
      <vt:lpstr>Some basic notation</vt:lpstr>
      <vt:lpstr>And now… Imagine that we know the topology of the tree</vt:lpstr>
      <vt:lpstr>And now… Imagine that we know the topology of the tree</vt:lpstr>
      <vt:lpstr>Take a moment to understand it…</vt:lpstr>
      <vt:lpstr>Take a moment to understand it…</vt:lpstr>
      <vt:lpstr>Take a moment to understand it…</vt:lpstr>
      <vt:lpstr>Take a moment to understand it…</vt:lpstr>
      <vt:lpstr>Take a moment to understand it…</vt:lpstr>
      <vt:lpstr>What would be the likelihood of this tree?</vt:lpstr>
      <vt:lpstr>PowerPoint Presentation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 and the parameters!</vt:lpstr>
      <vt:lpstr>And now… Imagine that we know the topology of the tree</vt:lpstr>
      <vt:lpstr>What we want to do?</vt:lpstr>
      <vt:lpstr>What we want to do?</vt:lpstr>
      <vt:lpstr>What we want to do?</vt:lpstr>
      <vt:lpstr>What we want to do?</vt:lpstr>
      <vt:lpstr>Which are the differences between maximum parsimony and maximum likelihood?</vt:lpstr>
      <vt:lpstr>Bayesian methods</vt:lpstr>
      <vt:lpstr>Bayesian methods</vt:lpstr>
      <vt:lpstr>Bayesian methods</vt:lpstr>
      <vt:lpstr>A formal way of expressing it…</vt:lpstr>
      <vt:lpstr>Some extra definitions</vt:lpstr>
      <vt:lpstr>Remember: Bayesian statistics</vt:lpstr>
      <vt:lpstr>PowerPoint Presentation</vt:lpstr>
      <vt:lpstr>A continuous variable: The head problem revisited</vt:lpstr>
      <vt:lpstr>How to get the Posterior?</vt:lpstr>
      <vt:lpstr>Remember: Bayesian statistics</vt:lpstr>
      <vt:lpstr>Remember: Bayesian statistics</vt:lpstr>
      <vt:lpstr>Remember: Bayesian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head problem revisited</vt:lpstr>
      <vt:lpstr>Example of the Metropolis algorithm at work!</vt:lpstr>
      <vt:lpstr>Example of the Metropolis algorithm at work!</vt:lpstr>
      <vt:lpstr>Example of the Metropolis algorithm at work!</vt:lpstr>
      <vt:lpstr>A potential problem with this variable definition…</vt:lpstr>
      <vt:lpstr>Example of the Metropolis algorithm at work!</vt:lpstr>
      <vt:lpstr>Now there is no problem anymore!</vt:lpstr>
      <vt:lpstr>Example of the Metropolis algorithm at work!</vt:lpstr>
      <vt:lpstr>Example of the Metropolis algorithm at work!</vt:lpstr>
      <vt:lpstr>Example of the Metropolis algorithm at work!</vt:lpstr>
      <vt:lpstr>Posterior distribution found by Metropolis</vt:lpstr>
      <vt:lpstr>PowerPoint Presentation</vt:lpstr>
      <vt:lpstr>MCMC in practice </vt:lpstr>
      <vt:lpstr>MCMC in practice: good mixing </vt:lpstr>
      <vt:lpstr>MCMC in practice: bad mixing </vt:lpstr>
      <vt:lpstr>MCMC in practice: bad mixing </vt:lpstr>
      <vt:lpstr>PowerPoint Presentation</vt:lpstr>
      <vt:lpstr>PowerPoint Presentation</vt:lpstr>
      <vt:lpstr>MCMC in practice: bad mixing </vt:lpstr>
      <vt:lpstr>PowerPoint Presentation</vt:lpstr>
      <vt:lpstr>PowerPoint Presentation</vt:lpstr>
      <vt:lpstr>PowerPoint Presentation</vt:lpstr>
      <vt:lpstr>PowerPoint Presentation</vt:lpstr>
      <vt:lpstr>MCMC in practice: Lack of convergence</vt:lpstr>
      <vt:lpstr>Yet another issue: multimodality</vt:lpstr>
      <vt:lpstr>MCMC: Be careful</vt:lpstr>
      <vt:lpstr>MCMC in practice</vt:lpstr>
      <vt:lpstr>MCMC: Some hints</vt:lpstr>
      <vt:lpstr>Example of the Metropolis algorithm at work!</vt:lpstr>
      <vt:lpstr>Example of the Metropolis algorithm at work</vt:lpstr>
      <vt:lpstr>Bayesian phylogenetics</vt:lpstr>
      <vt:lpstr>Bayesian phylogenetics</vt:lpstr>
      <vt:lpstr>Bayesian phylogenetics</vt:lpstr>
      <vt:lpstr>Bayesian phylogenetics</vt:lpstr>
      <vt:lpstr>Bayesian phylogenetics: how to summarize results? From a tree point of view</vt:lpstr>
      <vt:lpstr>Bayesian phylogenetics: how to summarize results? From a branch point of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</dc:title>
  <dc:creator>oscar</dc:creator>
  <cp:lastModifiedBy>OSCAR LAO GRUESO</cp:lastModifiedBy>
  <cp:revision>54</cp:revision>
  <dcterms:created xsi:type="dcterms:W3CDTF">2018-01-27T08:28:20Z</dcterms:created>
  <dcterms:modified xsi:type="dcterms:W3CDTF">2022-02-22T18:31:28Z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0x010100DDCDA82D05A17C4A9E74EDFE2DFA803B</vt:lpwstr>
  </property>
</Properties>
</file>